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3"/>
  </p:notesMasterIdLst>
  <p:sldIdLst>
    <p:sldId id="257" r:id="rId2"/>
    <p:sldId id="433" r:id="rId3"/>
    <p:sldId id="349" r:id="rId4"/>
    <p:sldId id="381" r:id="rId5"/>
    <p:sldId id="358" r:id="rId6"/>
    <p:sldId id="434" r:id="rId7"/>
    <p:sldId id="329" r:id="rId8"/>
    <p:sldId id="383" r:id="rId9"/>
    <p:sldId id="382" r:id="rId10"/>
    <p:sldId id="350" r:id="rId11"/>
    <p:sldId id="435" r:id="rId12"/>
    <p:sldId id="298" r:id="rId13"/>
    <p:sldId id="395" r:id="rId14"/>
    <p:sldId id="402" r:id="rId15"/>
    <p:sldId id="436" r:id="rId16"/>
    <p:sldId id="396" r:id="rId17"/>
    <p:sldId id="446" r:id="rId18"/>
    <p:sldId id="398" r:id="rId19"/>
    <p:sldId id="441" r:id="rId20"/>
    <p:sldId id="444" r:id="rId21"/>
    <p:sldId id="405" r:id="rId22"/>
    <p:sldId id="407" r:id="rId23"/>
    <p:sldId id="408" r:id="rId24"/>
    <p:sldId id="409" r:id="rId25"/>
    <p:sldId id="410" r:id="rId26"/>
    <p:sldId id="423" r:id="rId27"/>
    <p:sldId id="411" r:id="rId28"/>
    <p:sldId id="412" r:id="rId29"/>
    <p:sldId id="445" r:id="rId30"/>
    <p:sldId id="431" r:id="rId31"/>
    <p:sldId id="425" r:id="rId32"/>
    <p:sldId id="432" r:id="rId33"/>
    <p:sldId id="430" r:id="rId34"/>
    <p:sldId id="427" r:id="rId35"/>
    <p:sldId id="438" r:id="rId36"/>
    <p:sldId id="428" r:id="rId37"/>
    <p:sldId id="429" r:id="rId38"/>
    <p:sldId id="400" r:id="rId39"/>
    <p:sldId id="439" r:id="rId40"/>
    <p:sldId id="415" r:id="rId41"/>
    <p:sldId id="440" r:id="rId42"/>
    <p:sldId id="416" r:id="rId43"/>
    <p:sldId id="447" r:id="rId44"/>
    <p:sldId id="422" r:id="rId45"/>
    <p:sldId id="417" r:id="rId46"/>
    <p:sldId id="418" r:id="rId47"/>
    <p:sldId id="419" r:id="rId48"/>
    <p:sldId id="437" r:id="rId49"/>
    <p:sldId id="397" r:id="rId50"/>
    <p:sldId id="401" r:id="rId51"/>
    <p:sldId id="286"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0" userDrawn="1">
          <p15:clr>
            <a:srgbClr val="A4A3A4"/>
          </p15:clr>
        </p15:guide>
        <p15:guide id="2" pos="2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A7116"/>
    <a:srgbClr val="FF9933"/>
    <a:srgbClr val="FFFFFF"/>
    <a:srgbClr val="F7800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8" autoAdjust="0"/>
    <p:restoredTop sz="81818" autoAdjust="0"/>
  </p:normalViewPr>
  <p:slideViewPr>
    <p:cSldViewPr>
      <p:cViewPr>
        <p:scale>
          <a:sx n="75" d="100"/>
          <a:sy n="75" d="100"/>
        </p:scale>
        <p:origin x="1602" y="408"/>
      </p:cViewPr>
      <p:guideLst>
        <p:guide orient="horz" pos="890"/>
        <p:guide pos="20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陆地碳循环模型开放式对比系统框架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陆地碳循环开放式数据和模型组件</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陆地碳循环模型对比引擎</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FC0CF037-30E2-4793-8D7B-6975E8CE371F}">
      <dgm:prSet phldrT="[文本]" custT="1"/>
      <dgm:spPr/>
      <dgm:t>
        <a:bodyPr/>
        <a:lstStyle/>
        <a:p>
          <a:r>
            <a:rPr lang="zh-CN" altLang="en-US" sz="1800" b="0" dirty="0" smtClean="0">
              <a:solidFill>
                <a:schemeClr val="tx1"/>
              </a:solidFill>
            </a:rPr>
            <a:t>原型系统和实验验证</a:t>
          </a:r>
          <a:endParaRPr lang="zh-CN" altLang="en-US" sz="1800" b="0" dirty="0">
            <a:solidFill>
              <a:schemeClr val="tx1"/>
            </a:solidFill>
          </a:endParaRPr>
        </a:p>
      </dgm:t>
    </dgm:pt>
    <dgm:pt modelId="{DC7E1250-A806-4035-89D6-76E77CD31065}" type="parTrans" cxnId="{8350FA74-F1BB-4548-99BD-F75E6A98CF35}">
      <dgm:prSet/>
      <dgm:spPr/>
      <dgm:t>
        <a:bodyPr/>
        <a:lstStyle/>
        <a:p>
          <a:endParaRPr lang="zh-CN" altLang="en-US" sz="1400"/>
        </a:p>
      </dgm:t>
    </dgm:pt>
    <dgm:pt modelId="{526AA2B2-AC10-45A7-B5DE-42E087FEB82B}" type="sibTrans" cxnId="{8350FA74-F1BB-4548-99BD-F75E6A98CF35}">
      <dgm:prSet/>
      <dgm:spPr/>
      <dgm:t>
        <a:bodyPr/>
        <a:lstStyle/>
        <a:p>
          <a:endParaRPr lang="zh-CN" altLang="en-US" sz="1400"/>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4"/>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4"/>
      <dgm:spPr/>
      <dgm:t>
        <a:bodyPr/>
        <a:lstStyle/>
        <a:p>
          <a:endParaRPr lang="zh-CN" altLang="en-US"/>
        </a:p>
      </dgm:t>
    </dgm:pt>
    <dgm:pt modelId="{FCFBA8EB-711E-4F1D-BC36-7079327117EF}" type="pres">
      <dgm:prSet presAssocID="{38D1BAFE-4569-4F97-9F33-39E259B95E6E}" presName="dstNode" presStyleLbl="node1" presStyleIdx="0" presStyleCnt="4"/>
      <dgm:spPr/>
      <dgm:t>
        <a:bodyPr/>
        <a:lstStyle/>
        <a:p>
          <a:endParaRPr lang="zh-CN" altLang="en-US"/>
        </a:p>
      </dgm:t>
    </dgm:pt>
    <dgm:pt modelId="{AFC976D7-9440-4345-B0CF-A8AB95496C78}" type="pres">
      <dgm:prSet presAssocID="{93B3644D-9165-49DB-A12E-70D0E35CC7D6}" presName="text_1" presStyleLbl="node1" presStyleIdx="0" presStyleCnt="4">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4"/>
      <dgm:spPr/>
      <dgm:t>
        <a:bodyPr/>
        <a:lstStyle/>
        <a:p>
          <a:endParaRPr lang="zh-CN" altLang="en-US"/>
        </a:p>
      </dgm:t>
    </dgm:pt>
    <dgm:pt modelId="{3A6A74A7-3958-4030-BB60-E02E0571FDDF}" type="pres">
      <dgm:prSet presAssocID="{616C2972-3876-4609-8C66-B0F5AA68046D}" presName="text_2" presStyleLbl="node1" presStyleIdx="1" presStyleCnt="4">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4"/>
      <dgm:spPr/>
      <dgm:t>
        <a:bodyPr/>
        <a:lstStyle/>
        <a:p>
          <a:endParaRPr lang="zh-CN" altLang="en-US"/>
        </a:p>
      </dgm:t>
    </dgm:pt>
    <dgm:pt modelId="{E752293B-D6B9-4C06-B861-033731BF60DF}" type="pres">
      <dgm:prSet presAssocID="{A7B50472-1DC7-4576-964F-F4B1F587B7F3}" presName="text_3" presStyleLbl="node1" presStyleIdx="2" presStyleCnt="4">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4"/>
      <dgm:spPr/>
      <dgm:t>
        <a:bodyPr/>
        <a:lstStyle/>
        <a:p>
          <a:endParaRPr lang="zh-CN" altLang="en-US"/>
        </a:p>
      </dgm:t>
    </dgm:pt>
    <dgm:pt modelId="{D3E51A97-D75D-49EE-A0E9-72B884B0F8B6}" type="pres">
      <dgm:prSet presAssocID="{FC0CF037-30E2-4793-8D7B-6975E8CE371F}" presName="text_4" presStyleLbl="node1" presStyleIdx="3" presStyleCnt="4">
        <dgm:presLayoutVars>
          <dgm:bulletEnabled val="1"/>
        </dgm:presLayoutVars>
      </dgm:prSet>
      <dgm:spPr/>
      <dgm:t>
        <a:bodyPr/>
        <a:lstStyle/>
        <a:p>
          <a:endParaRPr lang="zh-CN" altLang="en-US"/>
        </a:p>
      </dgm:t>
    </dgm:pt>
    <dgm:pt modelId="{480563A8-3DC2-43B6-B3B5-2B8A6775963B}" type="pres">
      <dgm:prSet presAssocID="{FC0CF037-30E2-4793-8D7B-6975E8CE371F}" presName="accent_4" presStyleCnt="0"/>
      <dgm:spPr/>
    </dgm:pt>
    <dgm:pt modelId="{9BA839C2-8CBE-4805-9000-4F02D3CDADF1}" type="pres">
      <dgm:prSet presAssocID="{FC0CF037-30E2-4793-8D7B-6975E8CE371F}" presName="accentRepeatNode" presStyleLbl="solidFgAcc1" presStyleIdx="3" presStyleCnt="4"/>
      <dgm:spPr/>
    </dgm:pt>
  </dgm:ptLst>
  <dgm:cxnLst>
    <dgm:cxn modelId="{E2456EF7-7DCD-4FC2-8DDC-5072D637274D}" type="presOf" srcId="{38D1BAFE-4569-4F97-9F33-39E259B95E6E}" destId="{1B766321-C4FA-472A-B4AD-6C4C1CCF9BAD}" srcOrd="0" destOrd="0" presId="urn:microsoft.com/office/officeart/2008/layout/VerticalCurvedList"/>
    <dgm:cxn modelId="{62D2F404-99C2-4C38-AEB6-10BAD12BE66F}" type="presOf" srcId="{FC0CF037-30E2-4793-8D7B-6975E8CE371F}" destId="{D3E51A97-D75D-49EE-A0E9-72B884B0F8B6}" srcOrd="0" destOrd="0" presId="urn:microsoft.com/office/officeart/2008/layout/VerticalCurvedList"/>
    <dgm:cxn modelId="{8350FA74-F1BB-4548-99BD-F75E6A98CF35}" srcId="{38D1BAFE-4569-4F97-9F33-39E259B95E6E}" destId="{FC0CF037-30E2-4793-8D7B-6975E8CE371F}" srcOrd="3" destOrd="0" parTransId="{DC7E1250-A806-4035-89D6-76E77CD31065}" sibTransId="{526AA2B2-AC10-45A7-B5DE-42E087FEB82B}"/>
    <dgm:cxn modelId="{B3600049-4FEB-4B9E-ADCE-D431E9E0A53C}" srcId="{38D1BAFE-4569-4F97-9F33-39E259B95E6E}" destId="{93B3644D-9165-49DB-A12E-70D0E35CC7D6}" srcOrd="0" destOrd="0" parTransId="{C4193099-37AF-44FD-9C1A-983786C70DB6}" sibTransId="{6F2391D9-224F-45A8-A801-8103E9A71881}"/>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75361C21-3D1A-4209-812C-54301449FD6B}" srcId="{38D1BAFE-4569-4F97-9F33-39E259B95E6E}" destId="{A7B50472-1DC7-4576-964F-F4B1F587B7F3}" srcOrd="2" destOrd="0" parTransId="{7AE6FAC8-30DC-4101-8B29-213CEE7A27C3}" sibTransId="{4A47D715-283B-4689-AD37-D6AEAAF195D2}"/>
    <dgm:cxn modelId="{F0112242-FA99-4A19-B8E3-112CE3AB2665}" type="presOf" srcId="{A7B50472-1DC7-4576-964F-F4B1F587B7F3}" destId="{E752293B-D6B9-4C06-B861-033731BF60DF}"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 modelId="{9764315A-4380-4CA8-8E3F-4CDF21CCC1D1}" type="presParOf" srcId="{4DE6D73E-29AD-4934-BD18-F65FA41D1E1C}" destId="{D3E51A97-D75D-49EE-A0E9-72B884B0F8B6}" srcOrd="7" destOrd="0" presId="urn:microsoft.com/office/officeart/2008/layout/VerticalCurvedList"/>
    <dgm:cxn modelId="{E12C08D4-3A62-44FD-931B-3E5A0CA006BD}" type="presParOf" srcId="{4DE6D73E-29AD-4934-BD18-F65FA41D1E1C}" destId="{480563A8-3DC2-43B6-B3B5-2B8A6775963B}" srcOrd="8" destOrd="0" presId="urn:microsoft.com/office/officeart/2008/layout/VerticalCurvedList"/>
    <dgm:cxn modelId="{30782E73-8325-41AC-9D04-CB21B1FE6643}" type="presParOf" srcId="{480563A8-3DC2-43B6-B3B5-2B8A6775963B}" destId="{9BA839C2-8CBE-4805-9000-4F02D3CDADF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典型陆地碳循环模型</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陆地碳循环模型开放式对比方案</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陆地碳循环模型开放式对比系统框架设计</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3"/>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3"/>
      <dgm:spPr/>
      <dgm:t>
        <a:bodyPr/>
        <a:lstStyle/>
        <a:p>
          <a:endParaRPr lang="zh-CN" altLang="en-US"/>
        </a:p>
      </dgm:t>
    </dgm:pt>
    <dgm:pt modelId="{FCFBA8EB-711E-4F1D-BC36-7079327117EF}" type="pres">
      <dgm:prSet presAssocID="{38D1BAFE-4569-4F97-9F33-39E259B95E6E}" presName="dstNode" presStyleLbl="node1" presStyleIdx="0" presStyleCnt="3"/>
      <dgm:spPr/>
      <dgm:t>
        <a:bodyPr/>
        <a:lstStyle/>
        <a:p>
          <a:endParaRPr lang="zh-CN" altLang="en-US"/>
        </a:p>
      </dgm:t>
    </dgm:pt>
    <dgm:pt modelId="{AFC976D7-9440-4345-B0CF-A8AB95496C78}" type="pres">
      <dgm:prSet presAssocID="{93B3644D-9165-49DB-A12E-70D0E35CC7D6}" presName="text_1" presStyleLbl="node1" presStyleIdx="0" presStyleCnt="3">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3"/>
      <dgm:spPr/>
      <dgm:t>
        <a:bodyPr/>
        <a:lstStyle/>
        <a:p>
          <a:endParaRPr lang="zh-CN" altLang="en-US"/>
        </a:p>
      </dgm:t>
    </dgm:pt>
    <dgm:pt modelId="{3A6A74A7-3958-4030-BB60-E02E0571FDDF}" type="pres">
      <dgm:prSet presAssocID="{616C2972-3876-4609-8C66-B0F5AA68046D}" presName="text_2" presStyleLbl="node1" presStyleIdx="1" presStyleCnt="3">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3"/>
      <dgm:spPr/>
      <dgm:t>
        <a:bodyPr/>
        <a:lstStyle/>
        <a:p>
          <a:endParaRPr lang="zh-CN" altLang="en-US"/>
        </a:p>
      </dgm:t>
    </dgm:pt>
    <dgm:pt modelId="{E752293B-D6B9-4C06-B861-033731BF60DF}" type="pres">
      <dgm:prSet presAssocID="{A7B50472-1DC7-4576-964F-F4B1F587B7F3}" presName="text_3" presStyleLbl="node1" presStyleIdx="2" presStyleCnt="3">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3"/>
      <dgm:spPr/>
      <dgm:t>
        <a:bodyPr/>
        <a:lstStyle/>
        <a:p>
          <a:endParaRPr lang="zh-CN" altLang="en-US"/>
        </a:p>
      </dgm:t>
    </dgm:pt>
  </dgm:ptLst>
  <dgm:cxnLst>
    <dgm:cxn modelId="{E2456EF7-7DCD-4FC2-8DDC-5072D637274D}" type="presOf" srcId="{38D1BAFE-4569-4F97-9F33-39E259B95E6E}" destId="{1B766321-C4FA-472A-B4AD-6C4C1CCF9BAD}" srcOrd="0" destOrd="0" presId="urn:microsoft.com/office/officeart/2008/layout/VerticalCurvedList"/>
    <dgm:cxn modelId="{B3600049-4FEB-4B9E-ADCE-D431E9E0A53C}" srcId="{38D1BAFE-4569-4F97-9F33-39E259B95E6E}" destId="{93B3644D-9165-49DB-A12E-70D0E35CC7D6}" srcOrd="0" destOrd="0" parTransId="{C4193099-37AF-44FD-9C1A-983786C70DB6}" sibTransId="{6F2391D9-224F-45A8-A801-8103E9A71881}"/>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75361C21-3D1A-4209-812C-54301449FD6B}" srcId="{38D1BAFE-4569-4F97-9F33-39E259B95E6E}" destId="{A7B50472-1DC7-4576-964F-F4B1F587B7F3}" srcOrd="2" destOrd="0" parTransId="{7AE6FAC8-30DC-4101-8B29-213CEE7A27C3}" sibTransId="{4A47D715-283B-4689-AD37-D6AEAAF195D2}"/>
    <dgm:cxn modelId="{F0112242-FA99-4A19-B8E3-112CE3AB2665}" type="presOf" srcId="{A7B50472-1DC7-4576-964F-F4B1F587B7F3}" destId="{E752293B-D6B9-4C06-B861-033731BF60DF}"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陆地碳循环开放式数据资源组件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陆地碳循环开放式模型资源组件</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陆地碳循环数据和模型服务容器</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3"/>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3"/>
      <dgm:spPr/>
      <dgm:t>
        <a:bodyPr/>
        <a:lstStyle/>
        <a:p>
          <a:endParaRPr lang="zh-CN" altLang="en-US"/>
        </a:p>
      </dgm:t>
    </dgm:pt>
    <dgm:pt modelId="{FCFBA8EB-711E-4F1D-BC36-7079327117EF}" type="pres">
      <dgm:prSet presAssocID="{38D1BAFE-4569-4F97-9F33-39E259B95E6E}" presName="dstNode" presStyleLbl="node1" presStyleIdx="0" presStyleCnt="3"/>
      <dgm:spPr/>
      <dgm:t>
        <a:bodyPr/>
        <a:lstStyle/>
        <a:p>
          <a:endParaRPr lang="zh-CN" altLang="en-US"/>
        </a:p>
      </dgm:t>
    </dgm:pt>
    <dgm:pt modelId="{AFC976D7-9440-4345-B0CF-A8AB95496C78}" type="pres">
      <dgm:prSet presAssocID="{93B3644D-9165-49DB-A12E-70D0E35CC7D6}" presName="text_1" presStyleLbl="node1" presStyleIdx="0" presStyleCnt="3">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3"/>
      <dgm:spPr/>
      <dgm:t>
        <a:bodyPr/>
        <a:lstStyle/>
        <a:p>
          <a:endParaRPr lang="zh-CN" altLang="en-US"/>
        </a:p>
      </dgm:t>
    </dgm:pt>
    <dgm:pt modelId="{3A6A74A7-3958-4030-BB60-E02E0571FDDF}" type="pres">
      <dgm:prSet presAssocID="{616C2972-3876-4609-8C66-B0F5AA68046D}" presName="text_2" presStyleLbl="node1" presStyleIdx="1" presStyleCnt="3">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3"/>
      <dgm:spPr/>
      <dgm:t>
        <a:bodyPr/>
        <a:lstStyle/>
        <a:p>
          <a:endParaRPr lang="zh-CN" altLang="en-US"/>
        </a:p>
      </dgm:t>
    </dgm:pt>
    <dgm:pt modelId="{E752293B-D6B9-4C06-B861-033731BF60DF}" type="pres">
      <dgm:prSet presAssocID="{A7B50472-1DC7-4576-964F-F4B1F587B7F3}" presName="text_3" presStyleLbl="node1" presStyleIdx="2" presStyleCnt="3">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3"/>
      <dgm:spPr/>
      <dgm:t>
        <a:bodyPr/>
        <a:lstStyle/>
        <a:p>
          <a:endParaRPr lang="zh-CN" altLang="en-US"/>
        </a:p>
      </dgm:t>
    </dgm:pt>
  </dgm:ptLst>
  <dgm:cxnLst>
    <dgm:cxn modelId="{E2456EF7-7DCD-4FC2-8DDC-5072D637274D}" type="presOf" srcId="{38D1BAFE-4569-4F97-9F33-39E259B95E6E}" destId="{1B766321-C4FA-472A-B4AD-6C4C1CCF9BAD}" srcOrd="0" destOrd="0" presId="urn:microsoft.com/office/officeart/2008/layout/VerticalCurvedList"/>
    <dgm:cxn modelId="{B3600049-4FEB-4B9E-ADCE-D431E9E0A53C}" srcId="{38D1BAFE-4569-4F97-9F33-39E259B95E6E}" destId="{93B3644D-9165-49DB-A12E-70D0E35CC7D6}" srcOrd="0" destOrd="0" parTransId="{C4193099-37AF-44FD-9C1A-983786C70DB6}" sibTransId="{6F2391D9-224F-45A8-A801-8103E9A71881}"/>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75361C21-3D1A-4209-812C-54301449FD6B}" srcId="{38D1BAFE-4569-4F97-9F33-39E259B95E6E}" destId="{A7B50472-1DC7-4576-964F-F4B1F587B7F3}" srcOrd="2" destOrd="0" parTransId="{7AE6FAC8-30DC-4101-8B29-213CEE7A27C3}" sibTransId="{4A47D715-283B-4689-AD37-D6AEAAF195D2}"/>
    <dgm:cxn modelId="{F0112242-FA99-4A19-B8E3-112CE3AB2665}" type="presOf" srcId="{A7B50472-1DC7-4576-964F-F4B1F587B7F3}" destId="{E752293B-D6B9-4C06-B861-033731BF60DF}"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陆地碳循环开放式对比方法组件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陆地碳循环模型开放式对比方案详细设计</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陆地碳循环模型对比执行引擎</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FC0CF037-30E2-4793-8D7B-6975E8CE371F}">
      <dgm:prSet phldrT="[文本]" custT="1"/>
      <dgm:spPr/>
      <dgm:t>
        <a:bodyPr/>
        <a:lstStyle/>
        <a:p>
          <a:r>
            <a:rPr lang="zh-CN" altLang="en-US" sz="1800" b="0" dirty="0" smtClean="0">
              <a:solidFill>
                <a:schemeClr val="tx1"/>
              </a:solidFill>
            </a:rPr>
            <a:t>陆地碳循环模型对比容器</a:t>
          </a:r>
          <a:endParaRPr lang="zh-CN" altLang="en-US" sz="1800" b="0" dirty="0">
            <a:solidFill>
              <a:schemeClr val="tx1"/>
            </a:solidFill>
          </a:endParaRPr>
        </a:p>
      </dgm:t>
    </dgm:pt>
    <dgm:pt modelId="{DC7E1250-A806-4035-89D6-76E77CD31065}" type="parTrans" cxnId="{8350FA74-F1BB-4548-99BD-F75E6A98CF35}">
      <dgm:prSet/>
      <dgm:spPr/>
      <dgm:t>
        <a:bodyPr/>
        <a:lstStyle/>
        <a:p>
          <a:endParaRPr lang="zh-CN" altLang="en-US" sz="1400"/>
        </a:p>
      </dgm:t>
    </dgm:pt>
    <dgm:pt modelId="{526AA2B2-AC10-45A7-B5DE-42E087FEB82B}" type="sibTrans" cxnId="{8350FA74-F1BB-4548-99BD-F75E6A98CF35}">
      <dgm:prSet/>
      <dgm:spPr/>
      <dgm:t>
        <a:bodyPr/>
        <a:lstStyle/>
        <a:p>
          <a:endParaRPr lang="zh-CN" altLang="en-US" sz="1400"/>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4"/>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4"/>
      <dgm:spPr/>
      <dgm:t>
        <a:bodyPr/>
        <a:lstStyle/>
        <a:p>
          <a:endParaRPr lang="zh-CN" altLang="en-US"/>
        </a:p>
      </dgm:t>
    </dgm:pt>
    <dgm:pt modelId="{FCFBA8EB-711E-4F1D-BC36-7079327117EF}" type="pres">
      <dgm:prSet presAssocID="{38D1BAFE-4569-4F97-9F33-39E259B95E6E}" presName="dstNode" presStyleLbl="node1" presStyleIdx="0" presStyleCnt="4"/>
      <dgm:spPr/>
      <dgm:t>
        <a:bodyPr/>
        <a:lstStyle/>
        <a:p>
          <a:endParaRPr lang="zh-CN" altLang="en-US"/>
        </a:p>
      </dgm:t>
    </dgm:pt>
    <dgm:pt modelId="{AFC976D7-9440-4345-B0CF-A8AB95496C78}" type="pres">
      <dgm:prSet presAssocID="{93B3644D-9165-49DB-A12E-70D0E35CC7D6}" presName="text_1" presStyleLbl="node1" presStyleIdx="0" presStyleCnt="4">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4"/>
      <dgm:spPr/>
      <dgm:t>
        <a:bodyPr/>
        <a:lstStyle/>
        <a:p>
          <a:endParaRPr lang="zh-CN" altLang="en-US"/>
        </a:p>
      </dgm:t>
    </dgm:pt>
    <dgm:pt modelId="{3A6A74A7-3958-4030-BB60-E02E0571FDDF}" type="pres">
      <dgm:prSet presAssocID="{616C2972-3876-4609-8C66-B0F5AA68046D}" presName="text_2" presStyleLbl="node1" presStyleIdx="1" presStyleCnt="4">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4"/>
      <dgm:spPr/>
      <dgm:t>
        <a:bodyPr/>
        <a:lstStyle/>
        <a:p>
          <a:endParaRPr lang="zh-CN" altLang="en-US"/>
        </a:p>
      </dgm:t>
    </dgm:pt>
    <dgm:pt modelId="{E752293B-D6B9-4C06-B861-033731BF60DF}" type="pres">
      <dgm:prSet presAssocID="{A7B50472-1DC7-4576-964F-F4B1F587B7F3}" presName="text_3" presStyleLbl="node1" presStyleIdx="2" presStyleCnt="4">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4"/>
      <dgm:spPr/>
      <dgm:t>
        <a:bodyPr/>
        <a:lstStyle/>
        <a:p>
          <a:endParaRPr lang="zh-CN" altLang="en-US"/>
        </a:p>
      </dgm:t>
    </dgm:pt>
    <dgm:pt modelId="{D3E51A97-D75D-49EE-A0E9-72B884B0F8B6}" type="pres">
      <dgm:prSet presAssocID="{FC0CF037-30E2-4793-8D7B-6975E8CE371F}" presName="text_4" presStyleLbl="node1" presStyleIdx="3" presStyleCnt="4">
        <dgm:presLayoutVars>
          <dgm:bulletEnabled val="1"/>
        </dgm:presLayoutVars>
      </dgm:prSet>
      <dgm:spPr/>
      <dgm:t>
        <a:bodyPr/>
        <a:lstStyle/>
        <a:p>
          <a:endParaRPr lang="zh-CN" altLang="en-US"/>
        </a:p>
      </dgm:t>
    </dgm:pt>
    <dgm:pt modelId="{480563A8-3DC2-43B6-B3B5-2B8A6775963B}" type="pres">
      <dgm:prSet presAssocID="{FC0CF037-30E2-4793-8D7B-6975E8CE371F}" presName="accent_4" presStyleCnt="0"/>
      <dgm:spPr/>
    </dgm:pt>
    <dgm:pt modelId="{9BA839C2-8CBE-4805-9000-4F02D3CDADF1}" type="pres">
      <dgm:prSet presAssocID="{FC0CF037-30E2-4793-8D7B-6975E8CE371F}" presName="accentRepeatNode" presStyleLbl="solidFgAcc1" presStyleIdx="3" presStyleCnt="4"/>
      <dgm:spPr/>
    </dgm:pt>
  </dgm:ptLst>
  <dgm:cxnLst>
    <dgm:cxn modelId="{E2456EF7-7DCD-4FC2-8DDC-5072D637274D}" type="presOf" srcId="{38D1BAFE-4569-4F97-9F33-39E259B95E6E}" destId="{1B766321-C4FA-472A-B4AD-6C4C1CCF9BAD}" srcOrd="0" destOrd="0" presId="urn:microsoft.com/office/officeart/2008/layout/VerticalCurvedList"/>
    <dgm:cxn modelId="{62D2F404-99C2-4C38-AEB6-10BAD12BE66F}" type="presOf" srcId="{FC0CF037-30E2-4793-8D7B-6975E8CE371F}" destId="{D3E51A97-D75D-49EE-A0E9-72B884B0F8B6}" srcOrd="0" destOrd="0" presId="urn:microsoft.com/office/officeart/2008/layout/VerticalCurvedList"/>
    <dgm:cxn modelId="{8350FA74-F1BB-4548-99BD-F75E6A98CF35}" srcId="{38D1BAFE-4569-4F97-9F33-39E259B95E6E}" destId="{FC0CF037-30E2-4793-8D7B-6975E8CE371F}" srcOrd="3" destOrd="0" parTransId="{DC7E1250-A806-4035-89D6-76E77CD31065}" sibTransId="{526AA2B2-AC10-45A7-B5DE-42E087FEB82B}"/>
    <dgm:cxn modelId="{B3600049-4FEB-4B9E-ADCE-D431E9E0A53C}" srcId="{38D1BAFE-4569-4F97-9F33-39E259B95E6E}" destId="{93B3644D-9165-49DB-A12E-70D0E35CC7D6}" srcOrd="0" destOrd="0" parTransId="{C4193099-37AF-44FD-9C1A-983786C70DB6}" sibTransId="{6F2391D9-224F-45A8-A801-8103E9A71881}"/>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75361C21-3D1A-4209-812C-54301449FD6B}" srcId="{38D1BAFE-4569-4F97-9F33-39E259B95E6E}" destId="{A7B50472-1DC7-4576-964F-F4B1F587B7F3}" srcOrd="2" destOrd="0" parTransId="{7AE6FAC8-30DC-4101-8B29-213CEE7A27C3}" sibTransId="{4A47D715-283B-4689-AD37-D6AEAAF195D2}"/>
    <dgm:cxn modelId="{F0112242-FA99-4A19-B8E3-112CE3AB2665}" type="presOf" srcId="{A7B50472-1DC7-4576-964F-F4B1F587B7F3}" destId="{E752293B-D6B9-4C06-B861-033731BF60DF}"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 modelId="{9764315A-4380-4CA8-8E3F-4CDF21CCC1D1}" type="presParOf" srcId="{4DE6D73E-29AD-4934-BD18-F65FA41D1E1C}" destId="{D3E51A97-D75D-49EE-A0E9-72B884B0F8B6}" srcOrd="7" destOrd="0" presId="urn:microsoft.com/office/officeart/2008/layout/VerticalCurvedList"/>
    <dgm:cxn modelId="{E12C08D4-3A62-44FD-931B-3E5A0CA006BD}" type="presParOf" srcId="{4DE6D73E-29AD-4934-BD18-F65FA41D1E1C}" destId="{480563A8-3DC2-43B6-B3B5-2B8A6775963B}" srcOrd="8" destOrd="0" presId="urn:microsoft.com/office/officeart/2008/layout/VerticalCurvedList"/>
    <dgm:cxn modelId="{30782E73-8325-41AC-9D04-CB21B1FE6643}" type="presParOf" srcId="{480563A8-3DC2-43B6-B3B5-2B8A6775963B}" destId="{9BA839C2-8CBE-4805-9000-4F02D3CDADF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陆地碳循环模型开放式对比原型系统构建</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en-US" altLang="zh-CN" sz="1800" b="0" dirty="0" smtClean="0">
              <a:solidFill>
                <a:schemeClr val="tx1"/>
              </a:solidFill>
            </a:rPr>
            <a:t>IBIS</a:t>
          </a:r>
          <a:r>
            <a:rPr lang="zh-CN" altLang="en-US" sz="1800" b="0" dirty="0" smtClean="0">
              <a:solidFill>
                <a:schemeClr val="tx1"/>
              </a:solidFill>
            </a:rPr>
            <a:t>、</a:t>
          </a:r>
          <a:r>
            <a:rPr lang="en-US" altLang="zh-CN" sz="1800" b="0" dirty="0" smtClean="0">
              <a:solidFill>
                <a:schemeClr val="tx1"/>
              </a:solidFill>
            </a:rPr>
            <a:t>Biome-BGC</a:t>
          </a:r>
          <a:r>
            <a:rPr lang="zh-CN" altLang="en-US" sz="1800" b="0" dirty="0" smtClean="0">
              <a:solidFill>
                <a:schemeClr val="tx1"/>
              </a:solidFill>
            </a:rPr>
            <a:t>和</a:t>
          </a:r>
          <a:r>
            <a:rPr lang="en-US" altLang="zh-CN" sz="1800" b="0" dirty="0" smtClean="0">
              <a:solidFill>
                <a:schemeClr val="tx1"/>
              </a:solidFill>
            </a:rPr>
            <a:t>LPJ</a:t>
          </a:r>
          <a:r>
            <a:rPr lang="zh-CN" altLang="en-US" sz="1800" b="0" dirty="0" smtClean="0">
              <a:solidFill>
                <a:schemeClr val="tx1"/>
              </a:solidFill>
            </a:rPr>
            <a:t>的对比实验</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2"/>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2"/>
      <dgm:spPr/>
      <dgm:t>
        <a:bodyPr/>
        <a:lstStyle/>
        <a:p>
          <a:endParaRPr lang="zh-CN" altLang="en-US"/>
        </a:p>
      </dgm:t>
    </dgm:pt>
    <dgm:pt modelId="{FCFBA8EB-711E-4F1D-BC36-7079327117EF}" type="pres">
      <dgm:prSet presAssocID="{38D1BAFE-4569-4F97-9F33-39E259B95E6E}" presName="dstNode" presStyleLbl="node1" presStyleIdx="0" presStyleCnt="2"/>
      <dgm:spPr/>
      <dgm:t>
        <a:bodyPr/>
        <a:lstStyle/>
        <a:p>
          <a:endParaRPr lang="zh-CN" altLang="en-US"/>
        </a:p>
      </dgm:t>
    </dgm:pt>
    <dgm:pt modelId="{AFC976D7-9440-4345-B0CF-A8AB95496C78}" type="pres">
      <dgm:prSet presAssocID="{93B3644D-9165-49DB-A12E-70D0E35CC7D6}" presName="text_1" presStyleLbl="node1" presStyleIdx="0" presStyleCnt="2">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2"/>
      <dgm:spPr/>
      <dgm:t>
        <a:bodyPr/>
        <a:lstStyle/>
        <a:p>
          <a:endParaRPr lang="zh-CN" altLang="en-US"/>
        </a:p>
      </dgm:t>
    </dgm:pt>
    <dgm:pt modelId="{3A6A74A7-3958-4030-BB60-E02E0571FDDF}" type="pres">
      <dgm:prSet presAssocID="{616C2972-3876-4609-8C66-B0F5AA68046D}" presName="text_2" presStyleLbl="node1" presStyleIdx="1" presStyleCnt="2">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2"/>
      <dgm:spPr/>
      <dgm:t>
        <a:bodyPr/>
        <a:lstStyle/>
        <a:p>
          <a:endParaRPr lang="zh-CN" altLang="en-US"/>
        </a:p>
      </dgm:t>
    </dgm:pt>
  </dgm:ptLst>
  <dgm:cxnLst>
    <dgm:cxn modelId="{E2456EF7-7DCD-4FC2-8DDC-5072D637274D}" type="presOf" srcId="{38D1BAFE-4569-4F97-9F33-39E259B95E6E}" destId="{1B766321-C4FA-472A-B4AD-6C4C1CCF9BAD}"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B3600049-4FEB-4B9E-ADCE-D431E9E0A53C}" srcId="{38D1BAFE-4569-4F97-9F33-39E259B95E6E}" destId="{93B3644D-9165-49DB-A12E-70D0E35CC7D6}" srcOrd="0" destOrd="0" parTransId="{C4193099-37AF-44FD-9C1A-983786C70DB6}" sibTransId="{6F2391D9-224F-45A8-A801-8103E9A71881}"/>
    <dgm:cxn modelId="{0FFCF35D-BDC3-4BD4-8ECE-078BAE5D03E5}" srcId="{38D1BAFE-4569-4F97-9F33-39E259B95E6E}" destId="{616C2972-3876-4609-8C66-B0F5AA68046D}" srcOrd="1" destOrd="0" parTransId="{E489B9F7-6422-447C-A784-6EA05DBB3B15}" sibTransId="{FBB8BE3D-8BEF-4D41-AD0B-3F5350AE48F3}"/>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00672" y="271262"/>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陆地碳循环模型开放式对比系统框架</a:t>
          </a:r>
          <a:endParaRPr lang="zh-CN" altLang="en-US" sz="1800" b="0" kern="1200" dirty="0">
            <a:solidFill>
              <a:schemeClr val="tx1"/>
            </a:solidFill>
          </a:endParaRPr>
        </a:p>
      </dsp:txBody>
      <dsp:txXfrm>
        <a:off x="400672" y="271262"/>
        <a:ext cx="5648599" cy="542807"/>
      </dsp:txXfrm>
    </dsp:sp>
    <dsp:sp modelId="{4F899912-E96C-40B9-9D6A-74DCFD01A28D}">
      <dsp:nvSpPr>
        <dsp:cNvPr id="0" name=""/>
        <dsp:cNvSpPr/>
      </dsp:nvSpPr>
      <dsp:spPr>
        <a:xfrm>
          <a:off x="61418" y="203411"/>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11877" y="1085615"/>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陆地碳循环开放式数据和模型组件</a:t>
          </a:r>
          <a:endParaRPr lang="zh-CN" altLang="en-US" sz="1800" b="0" kern="1200" dirty="0">
            <a:solidFill>
              <a:schemeClr val="tx1"/>
            </a:solidFill>
          </a:endParaRPr>
        </a:p>
      </dsp:txBody>
      <dsp:txXfrm>
        <a:off x="711877" y="1085615"/>
        <a:ext cx="5337395" cy="542807"/>
      </dsp:txXfrm>
    </dsp:sp>
    <dsp:sp modelId="{B746CE0B-9AE2-4713-A4B8-D18F45C949EE}">
      <dsp:nvSpPr>
        <dsp:cNvPr id="0" name=""/>
        <dsp:cNvSpPr/>
      </dsp:nvSpPr>
      <dsp:spPr>
        <a:xfrm>
          <a:off x="372622" y="1017764"/>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711877" y="1899968"/>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陆地碳循环模型对比引擎</a:t>
          </a:r>
          <a:endParaRPr lang="zh-CN" altLang="en-US" sz="1800" b="0" kern="1200" dirty="0">
            <a:solidFill>
              <a:schemeClr val="tx1"/>
            </a:solidFill>
          </a:endParaRPr>
        </a:p>
      </dsp:txBody>
      <dsp:txXfrm>
        <a:off x="711877" y="1899968"/>
        <a:ext cx="5337395" cy="542807"/>
      </dsp:txXfrm>
    </dsp:sp>
    <dsp:sp modelId="{B9C54F1B-54EB-4CE9-AAB9-2343265AE270}">
      <dsp:nvSpPr>
        <dsp:cNvPr id="0" name=""/>
        <dsp:cNvSpPr/>
      </dsp:nvSpPr>
      <dsp:spPr>
        <a:xfrm>
          <a:off x="372622" y="1832117"/>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1A97-D75D-49EE-A0E9-72B884B0F8B6}">
      <dsp:nvSpPr>
        <dsp:cNvPr id="0" name=""/>
        <dsp:cNvSpPr/>
      </dsp:nvSpPr>
      <dsp:spPr>
        <a:xfrm>
          <a:off x="400672" y="2714321"/>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原型系统和实验验证</a:t>
          </a:r>
          <a:endParaRPr lang="zh-CN" altLang="en-US" sz="1800" b="0" kern="1200" dirty="0">
            <a:solidFill>
              <a:schemeClr val="tx1"/>
            </a:solidFill>
          </a:endParaRPr>
        </a:p>
      </dsp:txBody>
      <dsp:txXfrm>
        <a:off x="400672" y="2714321"/>
        <a:ext cx="5648599" cy="542807"/>
      </dsp:txXfrm>
    </dsp:sp>
    <dsp:sp modelId="{9BA839C2-8CBE-4805-9000-4F02D3CDADF1}">
      <dsp:nvSpPr>
        <dsp:cNvPr id="0" name=""/>
        <dsp:cNvSpPr/>
      </dsp:nvSpPr>
      <dsp:spPr>
        <a:xfrm>
          <a:off x="61418" y="2646470"/>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91705" y="352839"/>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典型陆地碳循环模型</a:t>
          </a:r>
          <a:endParaRPr lang="zh-CN" altLang="en-US" sz="1800" b="0" kern="1200" dirty="0">
            <a:solidFill>
              <a:schemeClr val="tx1"/>
            </a:solidFill>
          </a:endParaRPr>
        </a:p>
      </dsp:txBody>
      <dsp:txXfrm>
        <a:off x="491705" y="352839"/>
        <a:ext cx="5557567" cy="705678"/>
      </dsp:txXfrm>
    </dsp:sp>
    <dsp:sp modelId="{4F899912-E96C-40B9-9D6A-74DCFD01A28D}">
      <dsp:nvSpPr>
        <dsp:cNvPr id="0" name=""/>
        <dsp:cNvSpPr/>
      </dsp:nvSpPr>
      <dsp:spPr>
        <a:xfrm>
          <a:off x="50656" y="264629"/>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48219" y="1411356"/>
          <a:ext cx="5301053"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陆地碳循环模型开放式对比方案</a:t>
          </a:r>
          <a:endParaRPr lang="zh-CN" altLang="en-US" sz="1800" b="0" kern="1200" dirty="0">
            <a:solidFill>
              <a:schemeClr val="tx1"/>
            </a:solidFill>
          </a:endParaRPr>
        </a:p>
      </dsp:txBody>
      <dsp:txXfrm>
        <a:off x="748219" y="1411356"/>
        <a:ext cx="5301053" cy="705678"/>
      </dsp:txXfrm>
    </dsp:sp>
    <dsp:sp modelId="{B746CE0B-9AE2-4713-A4B8-D18F45C949EE}">
      <dsp:nvSpPr>
        <dsp:cNvPr id="0" name=""/>
        <dsp:cNvSpPr/>
      </dsp:nvSpPr>
      <dsp:spPr>
        <a:xfrm>
          <a:off x="307170" y="1323147"/>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491705" y="2469874"/>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陆地碳循环模型开放式对比系统框架设计</a:t>
          </a:r>
          <a:endParaRPr lang="zh-CN" altLang="en-US" sz="1800" b="0" kern="1200" dirty="0">
            <a:solidFill>
              <a:schemeClr val="tx1"/>
            </a:solidFill>
          </a:endParaRPr>
        </a:p>
      </dsp:txBody>
      <dsp:txXfrm>
        <a:off x="491705" y="2469874"/>
        <a:ext cx="5557567" cy="705678"/>
      </dsp:txXfrm>
    </dsp:sp>
    <dsp:sp modelId="{B9C54F1B-54EB-4CE9-AAB9-2343265AE270}">
      <dsp:nvSpPr>
        <dsp:cNvPr id="0" name=""/>
        <dsp:cNvSpPr/>
      </dsp:nvSpPr>
      <dsp:spPr>
        <a:xfrm>
          <a:off x="50656" y="2381664"/>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91705" y="352839"/>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陆地碳循环开放式数据资源组件</a:t>
          </a:r>
          <a:endParaRPr lang="zh-CN" altLang="en-US" sz="1800" b="0" kern="1200" dirty="0">
            <a:solidFill>
              <a:schemeClr val="tx1"/>
            </a:solidFill>
          </a:endParaRPr>
        </a:p>
      </dsp:txBody>
      <dsp:txXfrm>
        <a:off x="491705" y="352839"/>
        <a:ext cx="5557567" cy="705678"/>
      </dsp:txXfrm>
    </dsp:sp>
    <dsp:sp modelId="{4F899912-E96C-40B9-9D6A-74DCFD01A28D}">
      <dsp:nvSpPr>
        <dsp:cNvPr id="0" name=""/>
        <dsp:cNvSpPr/>
      </dsp:nvSpPr>
      <dsp:spPr>
        <a:xfrm>
          <a:off x="50656" y="264629"/>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48219" y="1411356"/>
          <a:ext cx="5301053"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陆地碳循环开放式模型资源组件</a:t>
          </a:r>
          <a:endParaRPr lang="zh-CN" altLang="en-US" sz="1800" b="0" kern="1200" dirty="0">
            <a:solidFill>
              <a:schemeClr val="tx1"/>
            </a:solidFill>
          </a:endParaRPr>
        </a:p>
      </dsp:txBody>
      <dsp:txXfrm>
        <a:off x="748219" y="1411356"/>
        <a:ext cx="5301053" cy="705678"/>
      </dsp:txXfrm>
    </dsp:sp>
    <dsp:sp modelId="{B746CE0B-9AE2-4713-A4B8-D18F45C949EE}">
      <dsp:nvSpPr>
        <dsp:cNvPr id="0" name=""/>
        <dsp:cNvSpPr/>
      </dsp:nvSpPr>
      <dsp:spPr>
        <a:xfrm>
          <a:off x="307170" y="1323147"/>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491705" y="2469874"/>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陆地碳循环数据和模型服务容器</a:t>
          </a:r>
          <a:endParaRPr lang="zh-CN" altLang="en-US" sz="1800" b="0" kern="1200" dirty="0">
            <a:solidFill>
              <a:schemeClr val="tx1"/>
            </a:solidFill>
          </a:endParaRPr>
        </a:p>
      </dsp:txBody>
      <dsp:txXfrm>
        <a:off x="491705" y="2469874"/>
        <a:ext cx="5557567" cy="705678"/>
      </dsp:txXfrm>
    </dsp:sp>
    <dsp:sp modelId="{B9C54F1B-54EB-4CE9-AAB9-2343265AE270}">
      <dsp:nvSpPr>
        <dsp:cNvPr id="0" name=""/>
        <dsp:cNvSpPr/>
      </dsp:nvSpPr>
      <dsp:spPr>
        <a:xfrm>
          <a:off x="50656" y="2381664"/>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00672" y="271262"/>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陆地碳循环开放式对比方法组件</a:t>
          </a:r>
          <a:endParaRPr lang="zh-CN" altLang="en-US" sz="1800" b="0" kern="1200" dirty="0">
            <a:solidFill>
              <a:schemeClr val="tx1"/>
            </a:solidFill>
          </a:endParaRPr>
        </a:p>
      </dsp:txBody>
      <dsp:txXfrm>
        <a:off x="400672" y="271262"/>
        <a:ext cx="5648599" cy="542807"/>
      </dsp:txXfrm>
    </dsp:sp>
    <dsp:sp modelId="{4F899912-E96C-40B9-9D6A-74DCFD01A28D}">
      <dsp:nvSpPr>
        <dsp:cNvPr id="0" name=""/>
        <dsp:cNvSpPr/>
      </dsp:nvSpPr>
      <dsp:spPr>
        <a:xfrm>
          <a:off x="61418" y="203411"/>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11877" y="1085615"/>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陆地碳循环模型开放式对比方案详细设计</a:t>
          </a:r>
          <a:endParaRPr lang="zh-CN" altLang="en-US" sz="1800" b="0" kern="1200" dirty="0">
            <a:solidFill>
              <a:schemeClr val="tx1"/>
            </a:solidFill>
          </a:endParaRPr>
        </a:p>
      </dsp:txBody>
      <dsp:txXfrm>
        <a:off x="711877" y="1085615"/>
        <a:ext cx="5337395" cy="542807"/>
      </dsp:txXfrm>
    </dsp:sp>
    <dsp:sp modelId="{B746CE0B-9AE2-4713-A4B8-D18F45C949EE}">
      <dsp:nvSpPr>
        <dsp:cNvPr id="0" name=""/>
        <dsp:cNvSpPr/>
      </dsp:nvSpPr>
      <dsp:spPr>
        <a:xfrm>
          <a:off x="372622" y="1017764"/>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711877" y="1899968"/>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陆地碳循环模型对比执行引擎</a:t>
          </a:r>
          <a:endParaRPr lang="zh-CN" altLang="en-US" sz="1800" b="0" kern="1200" dirty="0">
            <a:solidFill>
              <a:schemeClr val="tx1"/>
            </a:solidFill>
          </a:endParaRPr>
        </a:p>
      </dsp:txBody>
      <dsp:txXfrm>
        <a:off x="711877" y="1899968"/>
        <a:ext cx="5337395" cy="542807"/>
      </dsp:txXfrm>
    </dsp:sp>
    <dsp:sp modelId="{B9C54F1B-54EB-4CE9-AAB9-2343265AE270}">
      <dsp:nvSpPr>
        <dsp:cNvPr id="0" name=""/>
        <dsp:cNvSpPr/>
      </dsp:nvSpPr>
      <dsp:spPr>
        <a:xfrm>
          <a:off x="372622" y="1832117"/>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1A97-D75D-49EE-A0E9-72B884B0F8B6}">
      <dsp:nvSpPr>
        <dsp:cNvPr id="0" name=""/>
        <dsp:cNvSpPr/>
      </dsp:nvSpPr>
      <dsp:spPr>
        <a:xfrm>
          <a:off x="400672" y="2714321"/>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陆地碳循环模型对比容器</a:t>
          </a:r>
          <a:endParaRPr lang="zh-CN" altLang="en-US" sz="1800" b="0" kern="1200" dirty="0">
            <a:solidFill>
              <a:schemeClr val="tx1"/>
            </a:solidFill>
          </a:endParaRPr>
        </a:p>
      </dsp:txBody>
      <dsp:txXfrm>
        <a:off x="400672" y="2714321"/>
        <a:ext cx="5648599" cy="542807"/>
      </dsp:txXfrm>
    </dsp:sp>
    <dsp:sp modelId="{9BA839C2-8CBE-4805-9000-4F02D3CDADF1}">
      <dsp:nvSpPr>
        <dsp:cNvPr id="0" name=""/>
        <dsp:cNvSpPr/>
      </dsp:nvSpPr>
      <dsp:spPr>
        <a:xfrm>
          <a:off x="61418" y="2646470"/>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152520" y="-488335"/>
          <a:ext cx="3784437" cy="3784437"/>
        </a:xfrm>
        <a:prstGeom prst="blockArc">
          <a:avLst>
            <a:gd name="adj1" fmla="val 18900000"/>
            <a:gd name="adj2" fmla="val 2700000"/>
            <a:gd name="adj3" fmla="val 571"/>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516137" y="401117"/>
          <a:ext cx="5565051" cy="80212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685"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陆地碳循环模型开放式对比原型系统构建</a:t>
          </a:r>
          <a:endParaRPr lang="zh-CN" altLang="en-US" sz="1800" b="0" kern="1200" dirty="0">
            <a:solidFill>
              <a:schemeClr val="tx1"/>
            </a:solidFill>
          </a:endParaRPr>
        </a:p>
      </dsp:txBody>
      <dsp:txXfrm>
        <a:off x="516137" y="401117"/>
        <a:ext cx="5565051" cy="802122"/>
      </dsp:txXfrm>
    </dsp:sp>
    <dsp:sp modelId="{4F899912-E96C-40B9-9D6A-74DCFD01A28D}">
      <dsp:nvSpPr>
        <dsp:cNvPr id="0" name=""/>
        <dsp:cNvSpPr/>
      </dsp:nvSpPr>
      <dsp:spPr>
        <a:xfrm>
          <a:off x="14810" y="300852"/>
          <a:ext cx="1002653" cy="1002653"/>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516137" y="1604525"/>
          <a:ext cx="5565051" cy="80212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685" tIns="45720" rIns="45720" bIns="45720" numCol="1" spcCol="1270" anchor="ctr" anchorCtr="0">
          <a:noAutofit/>
        </a:bodyPr>
        <a:lstStyle/>
        <a:p>
          <a:pPr lvl="0" algn="l" defTabSz="800100">
            <a:lnSpc>
              <a:spcPct val="90000"/>
            </a:lnSpc>
            <a:spcBef>
              <a:spcPct val="0"/>
            </a:spcBef>
            <a:spcAft>
              <a:spcPct val="35000"/>
            </a:spcAft>
          </a:pPr>
          <a:r>
            <a:rPr lang="en-US" altLang="zh-CN" sz="1800" b="0" kern="1200" dirty="0" smtClean="0">
              <a:solidFill>
                <a:schemeClr val="tx1"/>
              </a:solidFill>
            </a:rPr>
            <a:t>IBIS</a:t>
          </a:r>
          <a:r>
            <a:rPr lang="zh-CN" altLang="en-US" sz="1800" b="0" kern="1200" dirty="0" smtClean="0">
              <a:solidFill>
                <a:schemeClr val="tx1"/>
              </a:solidFill>
            </a:rPr>
            <a:t>、</a:t>
          </a:r>
          <a:r>
            <a:rPr lang="en-US" altLang="zh-CN" sz="1800" b="0" kern="1200" dirty="0" smtClean="0">
              <a:solidFill>
                <a:schemeClr val="tx1"/>
              </a:solidFill>
            </a:rPr>
            <a:t>Biome-BGC</a:t>
          </a:r>
          <a:r>
            <a:rPr lang="zh-CN" altLang="en-US" sz="1800" b="0" kern="1200" dirty="0" smtClean="0">
              <a:solidFill>
                <a:schemeClr val="tx1"/>
              </a:solidFill>
            </a:rPr>
            <a:t>和</a:t>
          </a:r>
          <a:r>
            <a:rPr lang="en-US" altLang="zh-CN" sz="1800" b="0" kern="1200" dirty="0" smtClean="0">
              <a:solidFill>
                <a:schemeClr val="tx1"/>
              </a:solidFill>
            </a:rPr>
            <a:t>LPJ</a:t>
          </a:r>
          <a:r>
            <a:rPr lang="zh-CN" altLang="en-US" sz="1800" b="0" kern="1200" dirty="0" smtClean="0">
              <a:solidFill>
                <a:schemeClr val="tx1"/>
              </a:solidFill>
            </a:rPr>
            <a:t>的对比实验</a:t>
          </a:r>
          <a:endParaRPr lang="zh-CN" altLang="en-US" sz="1800" b="0" kern="1200" dirty="0">
            <a:solidFill>
              <a:schemeClr val="tx1"/>
            </a:solidFill>
          </a:endParaRPr>
        </a:p>
      </dsp:txBody>
      <dsp:txXfrm>
        <a:off x="516137" y="1604525"/>
        <a:ext cx="5565051" cy="802122"/>
      </dsp:txXfrm>
    </dsp:sp>
    <dsp:sp modelId="{B746CE0B-9AE2-4713-A4B8-D18F45C949EE}">
      <dsp:nvSpPr>
        <dsp:cNvPr id="0" name=""/>
        <dsp:cNvSpPr/>
      </dsp:nvSpPr>
      <dsp:spPr>
        <a:xfrm>
          <a:off x="14810" y="1504260"/>
          <a:ext cx="1002653" cy="1002653"/>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B7A4FA-556B-44F3-B3B5-17A621519730}" type="datetimeFigureOut">
              <a:rPr lang="zh-CN" altLang="en-US" smtClean="0"/>
              <a:t>2019/5/19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D2825C-F076-4B04-8DAD-8F7DDF8C492E}" type="slidenum">
              <a:rPr lang="zh-CN" altLang="en-US" smtClean="0"/>
              <a:t>‹#›</a:t>
            </a:fld>
            <a:endParaRPr lang="zh-CN" altLang="en-US"/>
          </a:p>
        </p:txBody>
      </p:sp>
    </p:spTree>
    <p:extLst>
      <p:ext uri="{BB962C8B-B14F-4D97-AF65-F5344CB8AC3E}">
        <p14:creationId xmlns:p14="http://schemas.microsoft.com/office/powerpoint/2010/main" val="400020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645C7AD7-87AD-4420-986E-A18B90466BB0}"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89729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13</a:t>
            </a:fld>
            <a:endParaRPr lang="zh-CN" altLang="en-US"/>
          </a:p>
        </p:txBody>
      </p:sp>
    </p:spTree>
    <p:extLst>
      <p:ext uri="{BB962C8B-B14F-4D97-AF65-F5344CB8AC3E}">
        <p14:creationId xmlns:p14="http://schemas.microsoft.com/office/powerpoint/2010/main" val="869996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14</a:t>
            </a:fld>
            <a:endParaRPr lang="zh-CN" altLang="en-US"/>
          </a:p>
        </p:txBody>
      </p:sp>
    </p:spTree>
    <p:extLst>
      <p:ext uri="{BB962C8B-B14F-4D97-AF65-F5344CB8AC3E}">
        <p14:creationId xmlns:p14="http://schemas.microsoft.com/office/powerpoint/2010/main" val="2621627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16</a:t>
            </a:fld>
            <a:endParaRPr lang="zh-CN" altLang="en-US"/>
          </a:p>
        </p:txBody>
      </p:sp>
    </p:spTree>
    <p:extLst>
      <p:ext uri="{BB962C8B-B14F-4D97-AF65-F5344CB8AC3E}">
        <p14:creationId xmlns:p14="http://schemas.microsoft.com/office/powerpoint/2010/main" val="143385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17</a:t>
            </a:fld>
            <a:endParaRPr lang="zh-CN" altLang="en-US"/>
          </a:p>
        </p:txBody>
      </p:sp>
    </p:spTree>
    <p:extLst>
      <p:ext uri="{BB962C8B-B14F-4D97-AF65-F5344CB8AC3E}">
        <p14:creationId xmlns:p14="http://schemas.microsoft.com/office/powerpoint/2010/main" val="3282488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18</a:t>
            </a:fld>
            <a:endParaRPr lang="zh-CN" altLang="en-US"/>
          </a:p>
        </p:txBody>
      </p:sp>
    </p:spTree>
    <p:extLst>
      <p:ext uri="{BB962C8B-B14F-4D97-AF65-F5344CB8AC3E}">
        <p14:creationId xmlns:p14="http://schemas.microsoft.com/office/powerpoint/2010/main" val="258338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19</a:t>
            </a:fld>
            <a:endParaRPr lang="zh-CN" altLang="en-US"/>
          </a:p>
        </p:txBody>
      </p:sp>
    </p:spTree>
    <p:extLst>
      <p:ext uri="{BB962C8B-B14F-4D97-AF65-F5344CB8AC3E}">
        <p14:creationId xmlns:p14="http://schemas.microsoft.com/office/powerpoint/2010/main" val="2119278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20</a:t>
            </a:fld>
            <a:endParaRPr lang="zh-CN" altLang="en-US"/>
          </a:p>
        </p:txBody>
      </p:sp>
    </p:spTree>
    <p:extLst>
      <p:ext uri="{BB962C8B-B14F-4D97-AF65-F5344CB8AC3E}">
        <p14:creationId xmlns:p14="http://schemas.microsoft.com/office/powerpoint/2010/main" val="41663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21</a:t>
            </a:fld>
            <a:endParaRPr lang="zh-CN" altLang="en-US"/>
          </a:p>
        </p:txBody>
      </p:sp>
    </p:spTree>
    <p:extLst>
      <p:ext uri="{BB962C8B-B14F-4D97-AF65-F5344CB8AC3E}">
        <p14:creationId xmlns:p14="http://schemas.microsoft.com/office/powerpoint/2010/main" val="4135706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22</a:t>
            </a:fld>
            <a:endParaRPr lang="zh-CN" altLang="en-US"/>
          </a:p>
        </p:txBody>
      </p:sp>
    </p:spTree>
    <p:extLst>
      <p:ext uri="{BB962C8B-B14F-4D97-AF65-F5344CB8AC3E}">
        <p14:creationId xmlns:p14="http://schemas.microsoft.com/office/powerpoint/2010/main" val="1968429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23</a:t>
            </a:fld>
            <a:endParaRPr lang="zh-CN" altLang="en-US"/>
          </a:p>
        </p:txBody>
      </p:sp>
    </p:spTree>
    <p:extLst>
      <p:ext uri="{BB962C8B-B14F-4D97-AF65-F5344CB8AC3E}">
        <p14:creationId xmlns:p14="http://schemas.microsoft.com/office/powerpoint/2010/main" val="166363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3</a:t>
            </a:fld>
            <a:endParaRPr lang="zh-CN" altLang="en-US"/>
          </a:p>
        </p:txBody>
      </p:sp>
    </p:spTree>
    <p:extLst>
      <p:ext uri="{BB962C8B-B14F-4D97-AF65-F5344CB8AC3E}">
        <p14:creationId xmlns:p14="http://schemas.microsoft.com/office/powerpoint/2010/main" val="624179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24</a:t>
            </a:fld>
            <a:endParaRPr lang="zh-CN" altLang="en-US"/>
          </a:p>
        </p:txBody>
      </p:sp>
    </p:spTree>
    <p:extLst>
      <p:ext uri="{BB962C8B-B14F-4D97-AF65-F5344CB8AC3E}">
        <p14:creationId xmlns:p14="http://schemas.microsoft.com/office/powerpoint/2010/main" val="2363442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25</a:t>
            </a:fld>
            <a:endParaRPr lang="zh-CN" altLang="en-US"/>
          </a:p>
        </p:txBody>
      </p:sp>
    </p:spTree>
    <p:extLst>
      <p:ext uri="{BB962C8B-B14F-4D97-AF65-F5344CB8AC3E}">
        <p14:creationId xmlns:p14="http://schemas.microsoft.com/office/powerpoint/2010/main" val="751561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26</a:t>
            </a:fld>
            <a:endParaRPr lang="zh-CN" altLang="en-US"/>
          </a:p>
        </p:txBody>
      </p:sp>
    </p:spTree>
    <p:extLst>
      <p:ext uri="{BB962C8B-B14F-4D97-AF65-F5344CB8AC3E}">
        <p14:creationId xmlns:p14="http://schemas.microsoft.com/office/powerpoint/2010/main" val="2311531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27</a:t>
            </a:fld>
            <a:endParaRPr lang="zh-CN" altLang="en-US"/>
          </a:p>
        </p:txBody>
      </p:sp>
    </p:spTree>
    <p:extLst>
      <p:ext uri="{BB962C8B-B14F-4D97-AF65-F5344CB8AC3E}">
        <p14:creationId xmlns:p14="http://schemas.microsoft.com/office/powerpoint/2010/main" val="32474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28</a:t>
            </a:fld>
            <a:endParaRPr lang="zh-CN" altLang="en-US"/>
          </a:p>
        </p:txBody>
      </p:sp>
    </p:spTree>
    <p:extLst>
      <p:ext uri="{BB962C8B-B14F-4D97-AF65-F5344CB8AC3E}">
        <p14:creationId xmlns:p14="http://schemas.microsoft.com/office/powerpoint/2010/main" val="1876775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29</a:t>
            </a:fld>
            <a:endParaRPr lang="zh-CN" altLang="en-US"/>
          </a:p>
        </p:txBody>
      </p:sp>
    </p:spTree>
    <p:extLst>
      <p:ext uri="{BB962C8B-B14F-4D97-AF65-F5344CB8AC3E}">
        <p14:creationId xmlns:p14="http://schemas.microsoft.com/office/powerpoint/2010/main" val="239618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30</a:t>
            </a:fld>
            <a:endParaRPr lang="zh-CN" altLang="en-US"/>
          </a:p>
        </p:txBody>
      </p:sp>
    </p:spTree>
    <p:extLst>
      <p:ext uri="{BB962C8B-B14F-4D97-AF65-F5344CB8AC3E}">
        <p14:creationId xmlns:p14="http://schemas.microsoft.com/office/powerpoint/2010/main" val="2753057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31</a:t>
            </a:fld>
            <a:endParaRPr lang="zh-CN" altLang="en-US"/>
          </a:p>
        </p:txBody>
      </p:sp>
    </p:spTree>
    <p:extLst>
      <p:ext uri="{BB962C8B-B14F-4D97-AF65-F5344CB8AC3E}">
        <p14:creationId xmlns:p14="http://schemas.microsoft.com/office/powerpoint/2010/main" val="960544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32</a:t>
            </a:fld>
            <a:endParaRPr lang="zh-CN" altLang="en-US"/>
          </a:p>
        </p:txBody>
      </p:sp>
    </p:spTree>
    <p:extLst>
      <p:ext uri="{BB962C8B-B14F-4D97-AF65-F5344CB8AC3E}">
        <p14:creationId xmlns:p14="http://schemas.microsoft.com/office/powerpoint/2010/main" val="424526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33</a:t>
            </a:fld>
            <a:endParaRPr lang="zh-CN" altLang="en-US"/>
          </a:p>
        </p:txBody>
      </p:sp>
    </p:spTree>
    <p:extLst>
      <p:ext uri="{BB962C8B-B14F-4D97-AF65-F5344CB8AC3E}">
        <p14:creationId xmlns:p14="http://schemas.microsoft.com/office/powerpoint/2010/main" val="113480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4</a:t>
            </a:fld>
            <a:endParaRPr lang="zh-CN" altLang="en-US"/>
          </a:p>
        </p:txBody>
      </p:sp>
    </p:spTree>
    <p:extLst>
      <p:ext uri="{BB962C8B-B14F-4D97-AF65-F5344CB8AC3E}">
        <p14:creationId xmlns:p14="http://schemas.microsoft.com/office/powerpoint/2010/main" val="1196339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34</a:t>
            </a:fld>
            <a:endParaRPr lang="zh-CN" altLang="en-US"/>
          </a:p>
        </p:txBody>
      </p:sp>
    </p:spTree>
    <p:extLst>
      <p:ext uri="{BB962C8B-B14F-4D97-AF65-F5344CB8AC3E}">
        <p14:creationId xmlns:p14="http://schemas.microsoft.com/office/powerpoint/2010/main" val="3399144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35</a:t>
            </a:fld>
            <a:endParaRPr lang="zh-CN" altLang="en-US"/>
          </a:p>
        </p:txBody>
      </p:sp>
    </p:spTree>
    <p:extLst>
      <p:ext uri="{BB962C8B-B14F-4D97-AF65-F5344CB8AC3E}">
        <p14:creationId xmlns:p14="http://schemas.microsoft.com/office/powerpoint/2010/main" val="527776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36</a:t>
            </a:fld>
            <a:endParaRPr lang="zh-CN" altLang="en-US"/>
          </a:p>
        </p:txBody>
      </p:sp>
    </p:spTree>
    <p:extLst>
      <p:ext uri="{BB962C8B-B14F-4D97-AF65-F5344CB8AC3E}">
        <p14:creationId xmlns:p14="http://schemas.microsoft.com/office/powerpoint/2010/main" val="157041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37</a:t>
            </a:fld>
            <a:endParaRPr lang="zh-CN" altLang="en-US"/>
          </a:p>
        </p:txBody>
      </p:sp>
    </p:spTree>
    <p:extLst>
      <p:ext uri="{BB962C8B-B14F-4D97-AF65-F5344CB8AC3E}">
        <p14:creationId xmlns:p14="http://schemas.microsoft.com/office/powerpoint/2010/main" val="1457169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38</a:t>
            </a:fld>
            <a:endParaRPr lang="zh-CN" altLang="en-US"/>
          </a:p>
        </p:txBody>
      </p:sp>
    </p:spTree>
    <p:extLst>
      <p:ext uri="{BB962C8B-B14F-4D97-AF65-F5344CB8AC3E}">
        <p14:creationId xmlns:p14="http://schemas.microsoft.com/office/powerpoint/2010/main" val="3709473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39</a:t>
            </a:fld>
            <a:endParaRPr lang="zh-CN" altLang="en-US"/>
          </a:p>
        </p:txBody>
      </p:sp>
    </p:spTree>
    <p:extLst>
      <p:ext uri="{BB962C8B-B14F-4D97-AF65-F5344CB8AC3E}">
        <p14:creationId xmlns:p14="http://schemas.microsoft.com/office/powerpoint/2010/main" val="1682254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40</a:t>
            </a:fld>
            <a:endParaRPr lang="zh-CN" altLang="en-US"/>
          </a:p>
        </p:txBody>
      </p:sp>
    </p:spTree>
    <p:extLst>
      <p:ext uri="{BB962C8B-B14F-4D97-AF65-F5344CB8AC3E}">
        <p14:creationId xmlns:p14="http://schemas.microsoft.com/office/powerpoint/2010/main" val="4170210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41</a:t>
            </a:fld>
            <a:endParaRPr lang="zh-CN" altLang="en-US"/>
          </a:p>
        </p:txBody>
      </p:sp>
    </p:spTree>
    <p:extLst>
      <p:ext uri="{BB962C8B-B14F-4D97-AF65-F5344CB8AC3E}">
        <p14:creationId xmlns:p14="http://schemas.microsoft.com/office/powerpoint/2010/main" val="3692218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42</a:t>
            </a:fld>
            <a:endParaRPr lang="zh-CN" altLang="en-US"/>
          </a:p>
        </p:txBody>
      </p:sp>
    </p:spTree>
    <p:extLst>
      <p:ext uri="{BB962C8B-B14F-4D97-AF65-F5344CB8AC3E}">
        <p14:creationId xmlns:p14="http://schemas.microsoft.com/office/powerpoint/2010/main" val="740505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43</a:t>
            </a:fld>
            <a:endParaRPr lang="zh-CN" altLang="en-US"/>
          </a:p>
        </p:txBody>
      </p:sp>
    </p:spTree>
    <p:extLst>
      <p:ext uri="{BB962C8B-B14F-4D97-AF65-F5344CB8AC3E}">
        <p14:creationId xmlns:p14="http://schemas.microsoft.com/office/powerpoint/2010/main" val="3921897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5</a:t>
            </a:fld>
            <a:endParaRPr lang="zh-CN" altLang="en-US"/>
          </a:p>
        </p:txBody>
      </p:sp>
    </p:spTree>
    <p:extLst>
      <p:ext uri="{BB962C8B-B14F-4D97-AF65-F5344CB8AC3E}">
        <p14:creationId xmlns:p14="http://schemas.microsoft.com/office/powerpoint/2010/main" val="1645368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44</a:t>
            </a:fld>
            <a:endParaRPr lang="zh-CN" altLang="en-US"/>
          </a:p>
        </p:txBody>
      </p:sp>
    </p:spTree>
    <p:extLst>
      <p:ext uri="{BB962C8B-B14F-4D97-AF65-F5344CB8AC3E}">
        <p14:creationId xmlns:p14="http://schemas.microsoft.com/office/powerpoint/2010/main" val="1387177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45</a:t>
            </a:fld>
            <a:endParaRPr lang="zh-CN" altLang="en-US"/>
          </a:p>
        </p:txBody>
      </p:sp>
    </p:spTree>
    <p:extLst>
      <p:ext uri="{BB962C8B-B14F-4D97-AF65-F5344CB8AC3E}">
        <p14:creationId xmlns:p14="http://schemas.microsoft.com/office/powerpoint/2010/main" val="249797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46</a:t>
            </a:fld>
            <a:endParaRPr lang="zh-CN" altLang="en-US"/>
          </a:p>
        </p:txBody>
      </p:sp>
    </p:spTree>
    <p:extLst>
      <p:ext uri="{BB962C8B-B14F-4D97-AF65-F5344CB8AC3E}">
        <p14:creationId xmlns:p14="http://schemas.microsoft.com/office/powerpoint/2010/main" val="1200911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400" dirty="0" smtClean="0">
                <a:latin typeface="宋体" panose="02010600030101010101" pitchFamily="2" charset="-122"/>
                <a:ea typeface="+mn-ea"/>
              </a:rPr>
              <a:t>空间分布格局</a:t>
            </a:r>
            <a:endParaRPr lang="en-US" altLang="zh-CN" sz="1400" dirty="0" smtClean="0">
              <a:latin typeface="宋体" panose="02010600030101010101" pitchFamily="2" charset="-122"/>
              <a:ea typeface="+mn-ea"/>
            </a:endParaRPr>
          </a:p>
          <a:p>
            <a:pPr marL="0" lvl="0" indent="0">
              <a:buNone/>
            </a:pP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较高（</a:t>
            </a:r>
            <a:r>
              <a:rPr lang="en-US" altLang="zh-CN" sz="1200" dirty="0" smtClean="0">
                <a:latin typeface="宋体" panose="02010600030101010101" pitchFamily="2" charset="-122"/>
                <a:ea typeface="+mn-ea"/>
              </a:rPr>
              <a:t>&gt;2kgCm</a:t>
            </a:r>
            <a:r>
              <a:rPr lang="en-US" altLang="zh-CN" sz="1200" baseline="30000" dirty="0" smtClean="0">
                <a:latin typeface="宋体" panose="02010600030101010101" pitchFamily="2" charset="-122"/>
                <a:ea typeface="+mn-ea"/>
              </a:rPr>
              <a:t>-2</a:t>
            </a:r>
            <a:r>
              <a:rPr lang="en-US" altLang="zh-CN" sz="1200" dirty="0" smtClean="0">
                <a:latin typeface="宋体" panose="02010600030101010101" pitchFamily="2" charset="-122"/>
                <a:ea typeface="+mn-ea"/>
              </a:rPr>
              <a:t>y</a:t>
            </a:r>
            <a:r>
              <a:rPr lang="en-US" altLang="zh-CN" sz="1200" baseline="30000" dirty="0" smtClean="0">
                <a:latin typeface="宋体" panose="02010600030101010101" pitchFamily="2" charset="-122"/>
                <a:ea typeface="+mn-ea"/>
              </a:rPr>
              <a:t>-1</a:t>
            </a:r>
            <a:r>
              <a:rPr lang="zh-CN" altLang="en-US" sz="1200" dirty="0" smtClean="0">
                <a:latin typeface="宋体" panose="02010600030101010101" pitchFamily="2" charset="-122"/>
                <a:ea typeface="+mn-ea"/>
              </a:rPr>
              <a:t>）的区域分布在潮湿的热带地区，如亚马逊、中非和东南亚，这些地区的温度和湿度能够充分满足光合作用的需要，同时具有较长的生长季。而</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较低（</a:t>
            </a:r>
            <a:r>
              <a:rPr lang="en-US" altLang="zh-CN" sz="1200" dirty="0" smtClean="0">
                <a:latin typeface="宋体" panose="02010600030101010101" pitchFamily="2" charset="-122"/>
                <a:ea typeface="+mn-ea"/>
              </a:rPr>
              <a:t>&lt;0.5kgCm</a:t>
            </a:r>
            <a:r>
              <a:rPr lang="en-US" altLang="zh-CN" sz="1200" baseline="30000" dirty="0" smtClean="0">
                <a:latin typeface="宋体" panose="02010600030101010101" pitchFamily="2" charset="-122"/>
                <a:ea typeface="+mn-ea"/>
              </a:rPr>
              <a:t>-2</a:t>
            </a:r>
            <a:r>
              <a:rPr lang="en-US" altLang="zh-CN" sz="1200" dirty="0" smtClean="0">
                <a:latin typeface="宋体" panose="02010600030101010101" pitchFamily="2" charset="-122"/>
                <a:ea typeface="+mn-ea"/>
              </a:rPr>
              <a:t>y</a:t>
            </a:r>
            <a:r>
              <a:rPr lang="en-US" altLang="zh-CN" sz="1200" baseline="30000" dirty="0" smtClean="0">
                <a:latin typeface="宋体" panose="02010600030101010101" pitchFamily="2" charset="-122"/>
                <a:ea typeface="+mn-ea"/>
              </a:rPr>
              <a:t>-1</a:t>
            </a:r>
            <a:r>
              <a:rPr lang="zh-CN" altLang="en-US" sz="1200" dirty="0" smtClean="0">
                <a:latin typeface="宋体" panose="02010600030101010101" pitchFamily="2" charset="-122"/>
                <a:ea typeface="+mn-ea"/>
              </a:rPr>
              <a:t>）的区域则分布在寒冷干旱地带，说明温度和水分是植物生长的限制因素。</a:t>
            </a:r>
            <a:endParaRPr lang="en-US" altLang="zh-CN" sz="1400" dirty="0" smtClean="0">
              <a:latin typeface="宋体" panose="02010600030101010101" pitchFamily="2" charset="-122"/>
              <a:ea typeface="+mn-ea"/>
            </a:endParaRPr>
          </a:p>
          <a:p>
            <a:endParaRPr lang="en-US" altLang="zh-CN" dirty="0" smtClean="0"/>
          </a:p>
          <a:p>
            <a:pPr lvl="0"/>
            <a:r>
              <a:rPr lang="zh-CN" altLang="en-US" sz="1400" dirty="0" smtClean="0">
                <a:latin typeface="宋体" panose="02010600030101010101" pitchFamily="2" charset="-122"/>
                <a:ea typeface="+mn-ea"/>
              </a:rPr>
              <a:t>纬向分布规律</a:t>
            </a:r>
            <a:endParaRPr lang="en-US" altLang="zh-CN" sz="1400" dirty="0" smtClean="0">
              <a:latin typeface="宋体" panose="02010600030101010101" pitchFamily="2" charset="-122"/>
              <a:ea typeface="+mn-ea"/>
            </a:endParaRPr>
          </a:p>
          <a:p>
            <a:pPr marL="0" lvl="0" indent="0">
              <a:buNone/>
            </a:pPr>
            <a:r>
              <a:rPr lang="zh-CN" altLang="en-US" sz="1200" dirty="0" smtClean="0">
                <a:latin typeface="宋体" panose="02010600030101010101" pitchFamily="2" charset="-122"/>
                <a:ea typeface="+mn-ea"/>
              </a:rPr>
              <a:t>年平均</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的纬向梯度和生物群落的分布规律一致，</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从干旱寒冷的沙漠和冻土带到温暖湿润的温带和热带森林逐渐增加。在赤道区（</a:t>
            </a:r>
            <a:r>
              <a:rPr lang="en-US" altLang="zh-CN" sz="1200" dirty="0" smtClean="0">
                <a:latin typeface="宋体" panose="02010600030101010101" pitchFamily="2" charset="-122"/>
                <a:ea typeface="+mn-ea"/>
              </a:rPr>
              <a:t>10°S-10°N</a:t>
            </a:r>
            <a:r>
              <a:rPr lang="zh-CN" altLang="en-US" sz="1200" dirty="0" smtClean="0">
                <a:latin typeface="宋体" panose="02010600030101010101" pitchFamily="2" charset="-122"/>
                <a:ea typeface="+mn-ea"/>
              </a:rPr>
              <a:t>），植物生长所依赖的光照、温度、降水以及氮养分充足，四个模型的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达到了峰值。在干燥的热带地区（</a:t>
            </a:r>
            <a:r>
              <a:rPr lang="en-US" altLang="zh-CN" sz="1200" dirty="0" smtClean="0">
                <a:latin typeface="宋体" panose="02010600030101010101" pitchFamily="2" charset="-122"/>
                <a:ea typeface="+mn-ea"/>
              </a:rPr>
              <a:t>10°S-25°S</a:t>
            </a:r>
            <a:r>
              <a:rPr lang="zh-CN" altLang="en-US" sz="1200" dirty="0" smtClean="0">
                <a:latin typeface="宋体" panose="02010600030101010101" pitchFamily="2" charset="-122"/>
                <a:ea typeface="+mn-ea"/>
              </a:rPr>
              <a:t>，</a:t>
            </a:r>
            <a:r>
              <a:rPr lang="en-US" altLang="zh-CN" sz="1200" dirty="0" smtClean="0">
                <a:latin typeface="宋体" panose="02010600030101010101" pitchFamily="2" charset="-122"/>
                <a:ea typeface="+mn-ea"/>
              </a:rPr>
              <a:t>10°N-15°N</a:t>
            </a:r>
            <a:r>
              <a:rPr lang="zh-CN" altLang="en-US" sz="1200" dirty="0" smtClean="0">
                <a:latin typeface="宋体" panose="02010600030101010101" pitchFamily="2" charset="-122"/>
                <a:ea typeface="+mn-ea"/>
              </a:rPr>
              <a:t>），由于缺乏降水，四个模型模拟的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都下降。最后，在两个半球的温带地区，由于水的供应再次回升，</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出现了二次高峰。</a:t>
            </a:r>
            <a:endParaRPr lang="en-US" altLang="zh-CN" sz="1200" dirty="0" smtClean="0">
              <a:latin typeface="宋体" panose="02010600030101010101" pitchFamily="2" charset="-122"/>
              <a:ea typeface="+mn-ea"/>
            </a:endParaRPr>
          </a:p>
          <a:p>
            <a:pPr marL="0" lvl="0" indent="0">
              <a:buNone/>
            </a:pPr>
            <a:endParaRPr lang="en-US" altLang="zh-CN" sz="1200" dirty="0" smtClean="0">
              <a:latin typeface="宋体" panose="02010600030101010101" pitchFamily="2" charset="-122"/>
              <a:ea typeface="+mn-ea"/>
            </a:endParaRPr>
          </a:p>
          <a:p>
            <a:pPr lvl="0"/>
            <a:r>
              <a:rPr lang="zh-CN" altLang="en-US" sz="1600" dirty="0" smtClean="0">
                <a:latin typeface="宋体" panose="02010600030101010101" pitchFamily="2" charset="-122"/>
                <a:ea typeface="+mn-ea"/>
              </a:rPr>
              <a:t>时空综合分布</a:t>
            </a:r>
            <a:endParaRPr lang="en-US" altLang="zh-CN" sz="1600" dirty="0" smtClean="0">
              <a:latin typeface="宋体" panose="02010600030101010101" pitchFamily="2" charset="-122"/>
              <a:ea typeface="+mn-ea"/>
            </a:endParaRPr>
          </a:p>
          <a:p>
            <a:pPr marL="0" lvl="0" indent="0">
              <a:buNone/>
            </a:pPr>
            <a:r>
              <a:rPr lang="zh-CN" altLang="en-US" sz="1400" dirty="0" smtClean="0">
                <a:latin typeface="宋体" panose="02010600030101010101" pitchFamily="2" charset="-122"/>
                <a:ea typeface="+mn-ea"/>
              </a:rPr>
              <a:t>所有模型的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在纬度上都存在季节性差异。四个模型都表明赤道地区具有更长的生长季，而在中高纬度地区只有夏季是各自的生长季。</a:t>
            </a:r>
            <a:r>
              <a:rPr lang="en-US" altLang="zh-CN" sz="1400" dirty="0" smtClean="0">
                <a:latin typeface="宋体" panose="02010600030101010101" pitchFamily="2" charset="-122"/>
                <a:ea typeface="+mn-ea"/>
              </a:rPr>
              <a:t>IBIS</a:t>
            </a:r>
            <a:r>
              <a:rPr lang="zh-CN" altLang="en-US" sz="1400" dirty="0" smtClean="0">
                <a:latin typeface="宋体" panose="02010600030101010101" pitchFamily="2" charset="-122"/>
                <a:ea typeface="+mn-ea"/>
              </a:rPr>
              <a:t>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在赤道区季节性波动较小，全年都处于生长期，从而导致模拟的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远高于其他三个模型。</a:t>
            </a:r>
            <a:r>
              <a:rPr lang="en-US" altLang="zh-CN" sz="1400" dirty="0" smtClean="0">
                <a:latin typeface="宋体" panose="02010600030101010101" pitchFamily="2" charset="-122"/>
                <a:ea typeface="+mn-ea"/>
              </a:rPr>
              <a:t>LPJ</a:t>
            </a:r>
            <a:r>
              <a:rPr lang="zh-CN" altLang="en-US" sz="1400" dirty="0" smtClean="0">
                <a:latin typeface="宋体" panose="02010600030101010101" pitchFamily="2" charset="-122"/>
                <a:ea typeface="+mn-ea"/>
              </a:rPr>
              <a:t>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在时间和空间上分布更加均匀，赤道地区和中高纬度地区在生长季的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大致相同。</a:t>
            </a:r>
            <a:endParaRPr lang="zh-CN" altLang="zh-CN" sz="16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47</a:t>
            </a:fld>
            <a:endParaRPr lang="zh-CN" altLang="en-US"/>
          </a:p>
        </p:txBody>
      </p:sp>
    </p:spTree>
    <p:extLst>
      <p:ext uri="{BB962C8B-B14F-4D97-AF65-F5344CB8AC3E}">
        <p14:creationId xmlns:p14="http://schemas.microsoft.com/office/powerpoint/2010/main" val="884467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49</a:t>
            </a:fld>
            <a:endParaRPr lang="zh-CN" altLang="en-US"/>
          </a:p>
        </p:txBody>
      </p:sp>
    </p:spTree>
    <p:extLst>
      <p:ext uri="{BB962C8B-B14F-4D97-AF65-F5344CB8AC3E}">
        <p14:creationId xmlns:p14="http://schemas.microsoft.com/office/powerpoint/2010/main" val="2614363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50</a:t>
            </a:fld>
            <a:endParaRPr lang="zh-CN" altLang="en-US"/>
          </a:p>
        </p:txBody>
      </p:sp>
    </p:spTree>
    <p:extLst>
      <p:ext uri="{BB962C8B-B14F-4D97-AF65-F5344CB8AC3E}">
        <p14:creationId xmlns:p14="http://schemas.microsoft.com/office/powerpoint/2010/main" val="3235302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51</a:t>
            </a:fld>
            <a:endParaRPr lang="zh-CN" altLang="en-US"/>
          </a:p>
        </p:txBody>
      </p:sp>
    </p:spTree>
    <p:extLst>
      <p:ext uri="{BB962C8B-B14F-4D97-AF65-F5344CB8AC3E}">
        <p14:creationId xmlns:p14="http://schemas.microsoft.com/office/powerpoint/2010/main" val="191413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7</a:t>
            </a:fld>
            <a:endParaRPr lang="zh-CN" altLang="en-US"/>
          </a:p>
        </p:txBody>
      </p:sp>
    </p:spTree>
    <p:extLst>
      <p:ext uri="{BB962C8B-B14F-4D97-AF65-F5344CB8AC3E}">
        <p14:creationId xmlns:p14="http://schemas.microsoft.com/office/powerpoint/2010/main" val="2741564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8</a:t>
            </a:fld>
            <a:endParaRPr lang="zh-CN" altLang="en-US"/>
          </a:p>
        </p:txBody>
      </p:sp>
    </p:spTree>
    <p:extLst>
      <p:ext uri="{BB962C8B-B14F-4D97-AF65-F5344CB8AC3E}">
        <p14:creationId xmlns:p14="http://schemas.microsoft.com/office/powerpoint/2010/main" val="691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9</a:t>
            </a:fld>
            <a:endParaRPr lang="zh-CN" altLang="en-US"/>
          </a:p>
        </p:txBody>
      </p:sp>
    </p:spTree>
    <p:extLst>
      <p:ext uri="{BB962C8B-B14F-4D97-AF65-F5344CB8AC3E}">
        <p14:creationId xmlns:p14="http://schemas.microsoft.com/office/powerpoint/2010/main" val="2077526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10</a:t>
            </a:fld>
            <a:endParaRPr lang="zh-CN" altLang="en-US"/>
          </a:p>
        </p:txBody>
      </p:sp>
    </p:spTree>
    <p:extLst>
      <p:ext uri="{BB962C8B-B14F-4D97-AF65-F5344CB8AC3E}">
        <p14:creationId xmlns:p14="http://schemas.microsoft.com/office/powerpoint/2010/main" val="3408937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12</a:t>
            </a:fld>
            <a:endParaRPr lang="zh-CN" altLang="en-US"/>
          </a:p>
        </p:txBody>
      </p:sp>
    </p:spTree>
    <p:extLst>
      <p:ext uri="{BB962C8B-B14F-4D97-AF65-F5344CB8AC3E}">
        <p14:creationId xmlns:p14="http://schemas.microsoft.com/office/powerpoint/2010/main" val="852598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sp>
        <p:nvSpPr>
          <p:cNvPr id="3074" name="Rectangle 2"/>
          <p:cNvSpPr>
            <a:spLocks noGrp="1" noChangeArrowheads="1"/>
          </p:cNvSpPr>
          <p:nvPr>
            <p:ph type="ctrTitle"/>
          </p:nvPr>
        </p:nvSpPr>
        <p:spPr bwMode="black">
          <a:xfrm>
            <a:off x="1219200" y="1181100"/>
            <a:ext cx="6705600" cy="952500"/>
          </a:xfrm>
        </p:spPr>
        <p:txBody>
          <a:bodyPr/>
          <a:lstStyle>
            <a:lvl1pPr algn="r">
              <a:defRPr sz="3600" b="1">
                <a:solidFill>
                  <a:schemeClr val="tx2"/>
                </a:solidFill>
              </a:defRPr>
            </a:lvl1pPr>
          </a:lstStyle>
          <a:p>
            <a:r>
              <a:rPr lang="zh-CN" altLang="en-US" dirty="0" smtClean="0"/>
              <a:t>单击此处编辑母版标题样式</a:t>
            </a:r>
            <a:endParaRPr lang="en-US" altLang="zh-CN" dirty="0"/>
          </a:p>
        </p:txBody>
      </p:sp>
      <p:sp>
        <p:nvSpPr>
          <p:cNvPr id="3075" name="Rectangle 3"/>
          <p:cNvSpPr>
            <a:spLocks noGrp="1" noChangeArrowheads="1"/>
          </p:cNvSpPr>
          <p:nvPr>
            <p:ph type="subTitle" idx="1"/>
          </p:nvPr>
        </p:nvSpPr>
        <p:spPr bwMode="white">
          <a:xfrm>
            <a:off x="3225800" y="3276600"/>
            <a:ext cx="4648200" cy="533400"/>
          </a:xfrm>
        </p:spPr>
        <p:txBody>
          <a:bodyPr/>
          <a:lstStyle>
            <a:lvl1pPr marL="0" indent="0" algn="r">
              <a:buFont typeface="Wingdings" pitchFamily="2" charset="2"/>
              <a:buNone/>
              <a:defRPr sz="1800" b="0">
                <a:solidFill>
                  <a:schemeClr val="bg1"/>
                </a:solidFill>
              </a:defRPr>
            </a:lvl1pPr>
          </a:lstStyle>
          <a:p>
            <a:r>
              <a:rPr lang="zh-CN" altLang="en-US" dirty="0" smtClean="0"/>
              <a:t>单击此处编辑母版副标题样式</a:t>
            </a:r>
            <a:endParaRPr lang="en-US" altLang="zh-CN" dirty="0"/>
          </a:p>
        </p:txBody>
      </p:sp>
      <p:sp>
        <p:nvSpPr>
          <p:cNvPr id="11" name="Rectangle 4"/>
          <p:cNvSpPr>
            <a:spLocks noGrp="1" noChangeArrowheads="1"/>
          </p:cNvSpPr>
          <p:nvPr>
            <p:ph type="dt" sz="half" idx="10"/>
          </p:nvPr>
        </p:nvSpPr>
        <p:spPr>
          <a:xfrm>
            <a:off x="3886200" y="6527800"/>
            <a:ext cx="1752600" cy="168275"/>
          </a:xfrm>
        </p:spPr>
        <p:txBody>
          <a:bodyPr/>
          <a:lstStyle>
            <a:lvl1pPr algn="r">
              <a:defRPr>
                <a:solidFill>
                  <a:srgbClr val="6542AA"/>
                </a:solidFill>
                <a:latin typeface="Times New Roman" pitchFamily="18" charset="0"/>
                <a:ea typeface="宋体" charset="-122"/>
              </a:defRPr>
            </a:lvl1pPr>
          </a:lstStyle>
          <a:p>
            <a:fld id="{DADE0057-2496-4923-BD3C-CA1F4D348279}" type="datetime1">
              <a:rPr lang="zh-CN" altLang="en-US" smtClean="0"/>
              <a:t>2019/5/19</a:t>
            </a:fld>
            <a:endParaRPr lang="zh-CN" altLang="en-US"/>
          </a:p>
        </p:txBody>
      </p:sp>
      <p:sp>
        <p:nvSpPr>
          <p:cNvPr id="12" name="Rectangle 5"/>
          <p:cNvSpPr>
            <a:spLocks noGrp="1" noChangeArrowheads="1"/>
          </p:cNvSpPr>
          <p:nvPr>
            <p:ph type="ftr" sz="quarter" idx="11"/>
          </p:nvPr>
        </p:nvSpPr>
        <p:spPr>
          <a:xfrm>
            <a:off x="304800" y="6502400"/>
            <a:ext cx="2057400" cy="228600"/>
          </a:xfrm>
        </p:spPr>
        <p:txBody>
          <a:bodyPr/>
          <a:lstStyle>
            <a:lvl1pPr algn="ctr">
              <a:defRPr sz="1400">
                <a:solidFill>
                  <a:srgbClr val="6542AA"/>
                </a:solidFill>
                <a:latin typeface="Times New Roman" pitchFamily="18" charset="0"/>
              </a:defRPr>
            </a:lvl1pPr>
          </a:lstStyle>
          <a:p>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
        <p:nvSpPr>
          <p:cNvPr id="13" name="Rectangle 6"/>
          <p:cNvSpPr>
            <a:spLocks noGrp="1" noChangeArrowheads="1"/>
          </p:cNvSpPr>
          <p:nvPr>
            <p:ph type="sldNum" sz="quarter" idx="12"/>
          </p:nvPr>
        </p:nvSpPr>
        <p:spPr>
          <a:xfrm>
            <a:off x="8293100" y="6413500"/>
            <a:ext cx="457200" cy="182563"/>
          </a:xfrm>
          <a:noFill/>
        </p:spPr>
        <p:txBody>
          <a:bodyPr/>
          <a:lstStyle>
            <a:lvl1pPr algn="r">
              <a:defRPr sz="1400">
                <a:latin typeface="Times New Roman" pitchFamily="18" charset="0"/>
              </a:defRPr>
            </a:lvl1pPr>
          </a:lstStyle>
          <a:p>
            <a:fld id="{57EA92A5-C027-4AA6-B826-350AEA676BBC}" type="slidenum">
              <a:rPr lang="zh-CN" altLang="en-US" smtClean="0"/>
              <a:pPr/>
              <a:t>‹#›</a:t>
            </a:fld>
            <a:endParaRPr lang="zh-CN" altLang="en-US" dirty="0"/>
          </a:p>
        </p:txBody>
      </p:sp>
      <p:pic>
        <p:nvPicPr>
          <p:cNvPr id="3" name="图片 2"/>
          <p:cNvPicPr>
            <a:picLocks noChangeAspect="1"/>
          </p:cNvPicPr>
          <p:nvPr userDrawn="1"/>
        </p:nvPicPr>
        <p:blipFill rotWithShape="1">
          <a:blip r:embed="rId6">
            <a:extLst>
              <a:ext uri="{28A0092B-C50C-407E-A947-70E740481C1C}">
                <a14:useLocalDpi xmlns:a14="http://schemas.microsoft.com/office/drawing/2010/main" val="0"/>
              </a:ext>
            </a:extLst>
          </a:blip>
          <a:srcRect l="16313" r="27406"/>
          <a:stretch/>
        </p:blipFill>
        <p:spPr>
          <a:xfrm>
            <a:off x="2572922" y="1117650"/>
            <a:ext cx="3594377" cy="1015157"/>
          </a:xfrm>
          <a:prstGeom prst="rect">
            <a:avLst/>
          </a:prstGeom>
        </p:spPr>
      </p:pic>
    </p:spTree>
    <p:extLst>
      <p:ext uri="{BB962C8B-B14F-4D97-AF65-F5344CB8AC3E}">
        <p14:creationId xmlns:p14="http://schemas.microsoft.com/office/powerpoint/2010/main" val="573692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B1A4792D-BE95-4819-918A-185FBCCD42D8}" type="datetime1">
              <a:rPr lang="zh-CN" altLang="en-US" smtClean="0"/>
              <a:t>2019/5/19</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4180431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4150" y="381000"/>
            <a:ext cx="20764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381000"/>
            <a:ext cx="60769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03F9CA6C-E40B-4D28-B312-C729E9774218}" type="datetime1">
              <a:rPr lang="zh-CN" altLang="en-US" smtClean="0"/>
              <a:t>2019/5/19</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095267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818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04800" y="1066800"/>
            <a:ext cx="8305800" cy="5257800"/>
          </a:xfrm>
        </p:spPr>
        <p:txBody>
          <a:bodyPr/>
          <a:lstStyle/>
          <a:p>
            <a:pPr lvl="0"/>
            <a:r>
              <a:rPr lang="zh-CN" altLang="en-US" noProof="0" smtClean="0"/>
              <a:t>单击图标添加表格</a:t>
            </a:r>
          </a:p>
        </p:txBody>
      </p:sp>
      <p:sp>
        <p:nvSpPr>
          <p:cNvPr id="4" name="Rectangle 4"/>
          <p:cNvSpPr>
            <a:spLocks noGrp="1" noChangeArrowheads="1"/>
          </p:cNvSpPr>
          <p:nvPr>
            <p:ph type="dt" sz="half" idx="10"/>
          </p:nvPr>
        </p:nvSpPr>
        <p:spPr>
          <a:ln/>
        </p:spPr>
        <p:txBody>
          <a:bodyPr/>
          <a:lstStyle>
            <a:lvl1pPr>
              <a:defRPr/>
            </a:lvl1pPr>
          </a:lstStyle>
          <a:p>
            <a:fld id="{A622D0B5-90E1-4D80-B122-5F208F77A4D8}" type="datetime1">
              <a:rPr lang="zh-CN" altLang="en-US" smtClean="0"/>
              <a:t>2019/5/19</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4029702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p:txBody>
          <a:bodyPr/>
          <a:lstStyle>
            <a:lvl1pPr>
              <a:defRPr/>
            </a:lvl1pPr>
          </a:lstStyle>
          <a:p>
            <a:fld id="{0424A24F-170E-44D4-92F5-A2C2956262A3}" type="datetime1">
              <a:rPr lang="zh-CN" altLang="en-US" smtClean="0"/>
              <a:t>2019/5/19</a:t>
            </a:fld>
            <a:endParaRPr lang="zh-CN" altLang="en-US"/>
          </a:p>
        </p:txBody>
      </p:sp>
      <p:sp>
        <p:nvSpPr>
          <p:cNvPr id="4" name="Rectangle 6"/>
          <p:cNvSpPr>
            <a:spLocks noGrp="1" noChangeArrowheads="1"/>
          </p:cNvSpPr>
          <p:nvPr>
            <p:ph type="ftr" sz="quarter" idx="11"/>
          </p:nvPr>
        </p:nvSpPr>
        <p:spPr/>
        <p:txBody>
          <a:bodyPr/>
          <a:lstStyle>
            <a:lvl1pPr>
              <a:defRPr/>
            </a:lvl1pPr>
          </a:lstStyle>
          <a:p>
            <a:endParaRPr lang="zh-CN" altLang="en-US"/>
          </a:p>
        </p:txBody>
      </p:sp>
      <p:sp>
        <p:nvSpPr>
          <p:cNvPr id="5" name="Rectangle 7"/>
          <p:cNvSpPr>
            <a:spLocks noGrp="1" noChangeArrowheads="1"/>
          </p:cNvSpPr>
          <p:nvPr>
            <p:ph type="sldNum" sz="quarter" idx="12"/>
          </p:nvPr>
        </p:nvSpPr>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2167298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目录幻灯片">
    <p:spTree>
      <p:nvGrpSpPr>
        <p:cNvPr id="1" name=""/>
        <p:cNvGrpSpPr/>
        <p:nvPr/>
      </p:nvGrpSpPr>
      <p:grpSpPr>
        <a:xfrm>
          <a:off x="0" y="0"/>
          <a:ext cx="0" cy="0"/>
          <a:chOff x="0" y="0"/>
          <a:chExt cx="0" cy="0"/>
        </a:xfrm>
      </p:grpSpPr>
      <p:sp>
        <p:nvSpPr>
          <p:cNvPr id="18" name="Rectangle 29"/>
          <p:cNvSpPr>
            <a:spLocks noChangeArrowheads="1"/>
          </p:cNvSpPr>
          <p:nvPr userDrawn="1"/>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23" name="Freeform 34"/>
          <p:cNvSpPr>
            <a:spLocks/>
          </p:cNvSpPr>
          <p:nvPr userDrawn="1"/>
        </p:nvSpPr>
        <p:spPr bwMode="ltGray">
          <a:xfrm>
            <a:off x="0" y="542133"/>
            <a:ext cx="8004175" cy="128069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75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26" name="内容占位符 2"/>
          <p:cNvSpPr>
            <a:spLocks noGrp="1"/>
          </p:cNvSpPr>
          <p:nvPr userDrawn="1">
            <p:ph idx="1"/>
          </p:nvPr>
        </p:nvSpPr>
        <p:spPr>
          <a:xfrm>
            <a:off x="1197241" y="1948074"/>
            <a:ext cx="6302893" cy="4784677"/>
          </a:xfrm>
        </p:spPr>
        <p:txBody>
          <a:bodyPr/>
          <a:lstStyle>
            <a:lvl1pPr>
              <a:lnSpc>
                <a:spcPct val="120000"/>
              </a:lnSpc>
              <a:defRPr b="1" baseline="0">
                <a:latin typeface="Arial" pitchFamily="34" charset="0"/>
                <a:ea typeface="黑体" pitchFamily="49" charset="-122"/>
              </a:defRPr>
            </a:lvl1pPr>
            <a:lvl2pPr>
              <a:lnSpc>
                <a:spcPct val="120000"/>
              </a:lnSpc>
              <a:defRPr b="1" baseline="0">
                <a:latin typeface="Arial" pitchFamily="34" charset="0"/>
                <a:ea typeface="黑体" pitchFamily="49" charset="-122"/>
              </a:defRPr>
            </a:lvl2pPr>
            <a:lvl3pPr>
              <a:lnSpc>
                <a:spcPct val="120000"/>
              </a:lnSpc>
              <a:defRPr b="1" baseline="0">
                <a:latin typeface="Arial" pitchFamily="34" charset="0"/>
                <a:ea typeface="黑体" pitchFamily="49" charset="-122"/>
              </a:defRPr>
            </a:lvl3pPr>
            <a:lvl4pPr marL="1371600" indent="0">
              <a:lnSpc>
                <a:spcPct val="120000"/>
              </a:lnSpc>
              <a:buNone/>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pic>
        <p:nvPicPr>
          <p:cNvPr id="28" name="图片 22" descr="图2.png"/>
          <p:cNvPicPr>
            <a:picLocks noChangeAspect="1"/>
          </p:cNvPicPr>
          <p:nvPr userDrawn="1"/>
        </p:nvPicPr>
        <p:blipFill>
          <a:blip r:embed="rId2" cstate="print"/>
          <a:srcRect/>
          <a:stretch>
            <a:fillRect/>
          </a:stretch>
        </p:blipFill>
        <p:spPr bwMode="auto">
          <a:xfrm>
            <a:off x="-173258" y="383371"/>
            <a:ext cx="2086271" cy="1564703"/>
          </a:xfrm>
          <a:prstGeom prst="rect">
            <a:avLst/>
          </a:prstGeom>
          <a:noFill/>
          <a:ln w="9525">
            <a:noFill/>
            <a:miter lim="800000"/>
            <a:headEnd/>
            <a:tailEnd/>
          </a:ln>
        </p:spPr>
      </p:pic>
      <p:sp>
        <p:nvSpPr>
          <p:cNvPr id="27" name="标题 1"/>
          <p:cNvSpPr>
            <a:spLocks noGrp="1"/>
          </p:cNvSpPr>
          <p:nvPr userDrawn="1">
            <p:ph type="title"/>
          </p:nvPr>
        </p:nvSpPr>
        <p:spPr>
          <a:xfrm>
            <a:off x="1121898" y="914375"/>
            <a:ext cx="6781800" cy="563563"/>
          </a:xfrm>
        </p:spPr>
        <p:txBody>
          <a:bodyPr/>
          <a:lstStyle>
            <a:lvl1pPr>
              <a:defRPr sz="4000"/>
            </a:lvl1pPr>
          </a:lstStyle>
          <a:p>
            <a:r>
              <a:rPr lang="zh-CN" altLang="en-US" dirty="0" smtClean="0"/>
              <a:t>单击此处编辑母版标题样式</a:t>
            </a:r>
            <a:endParaRPr lang="zh-CN" altLang="en-US" dirty="0"/>
          </a:p>
        </p:txBody>
      </p:sp>
      <p:grpSp>
        <p:nvGrpSpPr>
          <p:cNvPr id="30" name="组合 29"/>
          <p:cNvGrpSpPr/>
          <p:nvPr userDrawn="1"/>
        </p:nvGrpSpPr>
        <p:grpSpPr>
          <a:xfrm>
            <a:off x="7696200" y="5638800"/>
            <a:ext cx="1143000" cy="1123950"/>
            <a:chOff x="7696200" y="5638800"/>
            <a:chExt cx="1143000" cy="1123950"/>
          </a:xfrm>
        </p:grpSpPr>
        <p:sp>
          <p:nvSpPr>
            <p:cNvPr id="31"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2"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3"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35" name="Freeform 34"/>
          <p:cNvSpPr>
            <a:spLocks/>
          </p:cNvSpPr>
          <p:nvPr userDrawn="1"/>
        </p:nvSpPr>
        <p:spPr bwMode="ltGray">
          <a:xfrm>
            <a:off x="8004174" y="542132"/>
            <a:ext cx="1139825" cy="1270419"/>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50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12" name="Rectangle 7"/>
          <p:cNvSpPr>
            <a:spLocks noGrp="1" noChangeArrowheads="1"/>
          </p:cNvSpPr>
          <p:nvPr>
            <p:ph type="sldNum" sz="quarter" idx="12"/>
          </p:nvPr>
        </p:nvSpPr>
        <p:spPr>
          <a:xfrm>
            <a:off x="8293100" y="6375400"/>
            <a:ext cx="457200" cy="228600"/>
          </a:xfrm>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16726773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
        <p:nvSpPr>
          <p:cNvPr id="17" name="WordArt 2"/>
          <p:cNvSpPr>
            <a:spLocks noChangeArrowheads="1" noChangeShapeType="1" noTextEdit="1"/>
          </p:cNvSpPr>
          <p:nvPr userDrawn="1"/>
        </p:nvSpPr>
        <p:spPr bwMode="gray">
          <a:xfrm>
            <a:off x="3131840" y="980728"/>
            <a:ext cx="1885300" cy="864096"/>
          </a:xfrm>
          <a:prstGeom prst="rect">
            <a:avLst/>
          </a:prstGeom>
        </p:spPr>
        <p:txBody>
          <a:bodyPr wrap="none" fromWordArt="1">
            <a:prstTxWarp prst="textDeflate">
              <a:avLst>
                <a:gd name="adj" fmla="val 0"/>
              </a:avLst>
            </a:prstTxWarp>
          </a:bodyPr>
          <a:lstStyle/>
          <a:p>
            <a:pPr algn="ctr"/>
            <a:r>
              <a:rPr lang="zh-CN" altLang="en-US" sz="3600" b="1" kern="10" dirty="0" smtClean="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rPr>
              <a:t>谢谢</a:t>
            </a:r>
            <a:endParaRPr lang="zh-CN" altLang="en-US" sz="3600" b="1" kern="10" dirty="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endParaRPr>
          </a:p>
        </p:txBody>
      </p:sp>
      <p:sp>
        <p:nvSpPr>
          <p:cNvPr id="18" name="TextBox 2"/>
          <p:cNvSpPr txBox="1"/>
          <p:nvPr userDrawn="1"/>
        </p:nvSpPr>
        <p:spPr>
          <a:xfrm>
            <a:off x="3059832" y="2996952"/>
            <a:ext cx="5580112" cy="898836"/>
          </a:xfrm>
          <a:prstGeom prst="rect">
            <a:avLst/>
          </a:prstGeom>
          <a:noFill/>
        </p:spPr>
        <p:txBody>
          <a:bodyPr wrap="square" rtlCol="0">
            <a:spAutoFit/>
          </a:bodyPr>
          <a:lstStyle/>
          <a:p>
            <a:pPr>
              <a:lnSpc>
                <a:spcPct val="150000"/>
              </a:lnSpc>
            </a:pPr>
            <a:r>
              <a:rPr lang="zh-CN" altLang="en-US" sz="4000" b="1" dirty="0" smtClean="0">
                <a:solidFill>
                  <a:schemeClr val="bg1"/>
                </a:solidFill>
                <a:latin typeface="Times New Roman" pitchFamily="18" charset="0"/>
                <a:cs typeface="Times New Roman" pitchFamily="18" charset="0"/>
              </a:rPr>
              <a:t>敬请老师批评指正！</a:t>
            </a:r>
            <a:endParaRPr lang="zh-CN" altLang="en-US" sz="4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9797633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3200" smtClean="0">
                <a:solidFill>
                  <a:schemeClr val="bg1"/>
                </a:solidFill>
                <a:latin typeface="黑体" pitchFamily="49" charset="-122"/>
                <a:ea typeface="黑体" pitchFamily="49" charset="-122"/>
                <a:cs typeface="Arial" charset="0"/>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b="0" baseline="0">
                <a:latin typeface="Arial" pitchFamily="34" charset="0"/>
                <a:ea typeface="黑体" pitchFamily="49" charset="-122"/>
              </a:defRPr>
            </a:lvl1pPr>
            <a:lvl2pPr>
              <a:lnSpc>
                <a:spcPct val="120000"/>
              </a:lnSpc>
              <a:defRPr baseline="0">
                <a:latin typeface="Arial" pitchFamily="34" charset="0"/>
                <a:ea typeface="黑体" pitchFamily="49" charset="-122"/>
              </a:defRPr>
            </a:lvl2pPr>
            <a:lvl3pPr>
              <a:lnSpc>
                <a:spcPct val="120000"/>
              </a:lnSpc>
              <a:defRPr baseline="0">
                <a:latin typeface="Arial" pitchFamily="34" charset="0"/>
                <a:ea typeface="黑体" pitchFamily="49" charset="-122"/>
              </a:defRPr>
            </a:lvl3pPr>
            <a:lvl4pPr>
              <a:lnSpc>
                <a:spcPct val="120000"/>
              </a:lnSpc>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fld id="{C68665F0-103D-4D66-8613-32F9096A017F}" type="datetime1">
              <a:rPr lang="zh-CN" altLang="en-US" smtClean="0"/>
              <a:t>2019/5/19</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noFill/>
          <a:ln/>
        </p:spPr>
        <p:txBody>
          <a:bodyPr/>
          <a:lstStyle>
            <a:lvl1pPr>
              <a:defRPr>
                <a:solidFill>
                  <a:schemeClr val="tx1"/>
                </a:solidFill>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3915104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fld id="{28F1796F-A372-4FF8-8A03-B7282FC581F6}" type="datetime1">
              <a:rPr lang="zh-CN" altLang="en-US" smtClean="0"/>
              <a:t>2019/5/19</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1343615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5339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fld id="{1573139E-6DD0-4269-9A60-DECD43E564E8}" type="datetime1">
              <a:rPr lang="zh-CN" altLang="en-US" smtClean="0"/>
              <a:t>2019/5/19</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4252032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fld id="{211B4E8A-F6FF-4B7F-869F-5A6D3BBABCEF}" type="datetime1">
              <a:rPr lang="zh-CN" altLang="en-US" smtClean="0"/>
              <a:t>2019/5/19</a:t>
            </a:fld>
            <a:endParaRPr lang="zh-CN" altLang="en-US"/>
          </a:p>
        </p:txBody>
      </p:sp>
      <p:sp>
        <p:nvSpPr>
          <p:cNvPr id="8"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9"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7916895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fld id="{EF13EA84-691D-40F7-8810-19B17042C4F1}" type="datetime1">
              <a:rPr lang="zh-CN" altLang="en-US" smtClean="0"/>
              <a:t>2019/5/19</a:t>
            </a:fld>
            <a:endParaRPr lang="zh-CN" altLang="en-US"/>
          </a:p>
        </p:txBody>
      </p:sp>
      <p:sp>
        <p:nvSpPr>
          <p:cNvPr id="5" name="Rectangle 5"/>
          <p:cNvSpPr>
            <a:spLocks noGrp="1" noChangeArrowheads="1"/>
          </p:cNvSpPr>
          <p:nvPr>
            <p:ph type="ftr" sz="quarter" idx="12"/>
          </p:nvPr>
        </p:nvSpPr>
        <p:spPr>
          <a:ln/>
        </p:spPr>
        <p:txBody>
          <a:bodyPr/>
          <a:lstStyle>
            <a:lvl1pPr>
              <a:defRPr/>
            </a:lvl1pPr>
          </a:lstStyle>
          <a:p>
            <a:endParaRPr lang="zh-CN" altLang="en-US"/>
          </a:p>
        </p:txBody>
      </p:sp>
      <p:sp>
        <p:nvSpPr>
          <p:cNvPr id="4"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235281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8CFC964-5A4A-4E3F-8FC6-563655D12831}" type="datetime1">
              <a:rPr lang="zh-CN" altLang="en-US" smtClean="0"/>
              <a:t>2019/5/19</a:t>
            </a:fld>
            <a:endParaRPr lang="zh-CN" altLang="en-US"/>
          </a:p>
        </p:txBody>
      </p:sp>
      <p:sp>
        <p:nvSpPr>
          <p:cNvPr id="4" name="Rectangle 5"/>
          <p:cNvSpPr>
            <a:spLocks noGrp="1" noChangeArrowheads="1"/>
          </p:cNvSpPr>
          <p:nvPr>
            <p:ph type="ftr" sz="quarter" idx="12"/>
          </p:nvPr>
        </p:nvSpPr>
        <p:spPr>
          <a:ln/>
        </p:spPr>
        <p:txBody>
          <a:bodyPr/>
          <a:lstStyle>
            <a:lvl1pPr>
              <a:defRPr/>
            </a:lvl1pPr>
          </a:lstStyle>
          <a:p>
            <a:endParaRPr lang="zh-CN" altLang="en-US"/>
          </a:p>
        </p:txBody>
      </p:sp>
      <p:sp>
        <p:nvSpPr>
          <p:cNvPr id="3"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1968232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8E2A1CA0-1216-4E3B-8013-4A91CF648E52}" type="datetime1">
              <a:rPr lang="zh-CN" altLang="en-US" smtClean="0"/>
              <a:t>2019/5/19</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
        <p:nvSpPr>
          <p:cNvPr id="7" name="Rectangle 5"/>
          <p:cNvSpPr>
            <a:spLocks noGrp="1" noChangeArrowheads="1"/>
          </p:cNvSpPr>
          <p:nvPr>
            <p:ph type="ftr" sz="quarter" idx="12"/>
          </p:nvPr>
        </p:nvSpPr>
        <p:spPr>
          <a:ln/>
        </p:spPr>
        <p:txBody>
          <a:bodyPr/>
          <a:lstStyle>
            <a:lvl1pPr>
              <a:defRPr/>
            </a:lvl1pPr>
          </a:lstStyle>
          <a:p>
            <a:endParaRPr lang="zh-CN" altLang="en-US" dirty="0"/>
          </a:p>
        </p:txBody>
      </p:sp>
    </p:spTree>
    <p:extLst>
      <p:ext uri="{BB962C8B-B14F-4D97-AF65-F5344CB8AC3E}">
        <p14:creationId xmlns:p14="http://schemas.microsoft.com/office/powerpoint/2010/main" val="1238935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0B8B7D86-AE86-4D5D-B14C-6E1B81FCFAEF}" type="datetime1">
              <a:rPr lang="zh-CN" altLang="en-US" smtClean="0"/>
              <a:t>2019/5/19</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1462544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8" name="Freeform 34"/>
          <p:cNvSpPr>
            <a:spLocks/>
          </p:cNvSpPr>
          <p:nvPr/>
        </p:nvSpPr>
        <p:spPr bwMode="ltGray">
          <a:xfrm>
            <a:off x="-23813" y="344488"/>
            <a:ext cx="8194676" cy="6334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tx1"/>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grpSp>
        <p:nvGrpSpPr>
          <p:cNvPr id="2051" name="Group 38"/>
          <p:cNvGrpSpPr>
            <a:grpSpLocks/>
          </p:cNvGrpSpPr>
          <p:nvPr/>
        </p:nvGrpSpPr>
        <p:grpSpPr bwMode="auto">
          <a:xfrm>
            <a:off x="152400" y="228600"/>
            <a:ext cx="838200" cy="838200"/>
            <a:chOff x="18" y="144"/>
            <a:chExt cx="510" cy="480"/>
          </a:xfrm>
        </p:grpSpPr>
        <p:sp>
          <p:nvSpPr>
            <p:cNvPr id="1063" name="AutoShape 39"/>
            <p:cNvSpPr>
              <a:spLocks noChangeArrowheads="1"/>
            </p:cNvSpPr>
            <p:nvPr userDrawn="1"/>
          </p:nvSpPr>
          <p:spPr bwMode="lt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4" name="AutoShape 40"/>
            <p:cNvSpPr>
              <a:spLocks noChangeArrowheads="1"/>
            </p:cNvSpPr>
            <p:nvPr userDrawn="1"/>
          </p:nvSpPr>
          <p:spPr bwMode="lt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5" name="AutoShape 41"/>
            <p:cNvSpPr>
              <a:spLocks noChangeArrowheads="1"/>
            </p:cNvSpPr>
            <p:nvPr userDrawn="1"/>
          </p:nvSpPr>
          <p:spPr bwMode="lt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grpSp>
      <p:sp>
        <p:nvSpPr>
          <p:cNvPr id="2052" name="Rectangle 3"/>
          <p:cNvSpPr>
            <a:spLocks noGrp="1" noChangeArrowheads="1"/>
          </p:cNvSpPr>
          <p:nvPr>
            <p:ph type="body" idx="1"/>
          </p:nvPr>
        </p:nvSpPr>
        <p:spPr bwMode="auto">
          <a:xfrm>
            <a:off x="304800" y="1066800"/>
            <a:ext cx="8305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2" name="Rectangle 4"/>
          <p:cNvSpPr>
            <a:spLocks noGrp="1" noChangeArrowheads="1"/>
          </p:cNvSpPr>
          <p:nvPr>
            <p:ph type="dt" sz="half" idx="2"/>
          </p:nvPr>
        </p:nvSpPr>
        <p:spPr bwMode="auto">
          <a:xfrm>
            <a:off x="304800" y="6462713"/>
            <a:ext cx="2667000" cy="242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3366"/>
                </a:solidFill>
                <a:latin typeface="Arial" charset="0"/>
                <a:ea typeface="宋体" charset="-122"/>
              </a:defRPr>
            </a:lvl1pPr>
          </a:lstStyle>
          <a:p>
            <a:fld id="{0B72035C-703F-49E2-AC71-749B3EA8BC0D}" type="datetime1">
              <a:rPr lang="zh-CN" altLang="en-US" smtClean="0"/>
              <a:t>2019/5/19</a:t>
            </a:fld>
            <a:endParaRPr lang="zh-CN" altLang="en-US"/>
          </a:p>
        </p:txBody>
      </p:sp>
      <p:sp>
        <p:nvSpPr>
          <p:cNvPr id="2054" name="Rectangle 2"/>
          <p:cNvSpPr>
            <a:spLocks noGrp="1" noChangeArrowheads="1"/>
          </p:cNvSpPr>
          <p:nvPr>
            <p:ph type="title"/>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2055" name="Group 35"/>
          <p:cNvGrpSpPr>
            <a:grpSpLocks/>
          </p:cNvGrpSpPr>
          <p:nvPr/>
        </p:nvGrpSpPr>
        <p:grpSpPr bwMode="auto">
          <a:xfrm>
            <a:off x="8153400" y="0"/>
            <a:ext cx="990600" cy="6858000"/>
            <a:chOff x="5040" y="0"/>
            <a:chExt cx="720" cy="4320"/>
          </a:xfrm>
        </p:grpSpPr>
        <p:sp>
          <p:nvSpPr>
            <p:cNvPr id="1060" name="Rectangle 36"/>
            <p:cNvSpPr>
              <a:spLocks noChangeArrowheads="1"/>
            </p:cNvSpPr>
            <p:nvPr userDrawn="1"/>
          </p:nvSpPr>
          <p:spPr bwMode="ltGray">
            <a:xfrm>
              <a:off x="5042" y="0"/>
              <a:ext cx="718" cy="432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1" name="Rectangle 37"/>
            <p:cNvSpPr>
              <a:spLocks noChangeArrowheads="1"/>
            </p:cNvSpPr>
            <p:nvPr userDrawn="1"/>
          </p:nvSpPr>
          <p:spPr bwMode="ltGray">
            <a:xfrm>
              <a:off x="5040" y="219"/>
              <a:ext cx="720" cy="39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1066"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7"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8"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29" name="Rectangle 5"/>
          <p:cNvSpPr>
            <a:spLocks noGrp="1" noChangeArrowheads="1"/>
          </p:cNvSpPr>
          <p:nvPr>
            <p:ph type="ftr" sz="quarter" idx="3"/>
          </p:nvPr>
        </p:nvSpPr>
        <p:spPr bwMode="auto">
          <a:xfrm>
            <a:off x="5257800" y="64770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000">
                <a:solidFill>
                  <a:srgbClr val="003366"/>
                </a:solidFill>
                <a:latin typeface="+mn-lt"/>
                <a:ea typeface="宋体" charset="-122"/>
              </a:defRPr>
            </a:lvl1pPr>
          </a:lstStyle>
          <a:p>
            <a:endParaRPr lang="zh-CN" altLang="en-US"/>
          </a:p>
        </p:txBody>
      </p:sp>
      <p:sp>
        <p:nvSpPr>
          <p:cNvPr id="3" name="Rectangle 6"/>
          <p:cNvSpPr>
            <a:spLocks noGrp="1" noChangeArrowheads="1"/>
          </p:cNvSpPr>
          <p:nvPr>
            <p:ph type="sldNum" sz="quarter" idx="4"/>
          </p:nvPr>
        </p:nvSpPr>
        <p:spPr bwMode="auto">
          <a:xfrm>
            <a:off x="8293100" y="6375400"/>
            <a:ext cx="457200" cy="228600"/>
          </a:xfrm>
          <a:prstGeom prst="rect">
            <a:avLst/>
          </a:prstGeom>
          <a:solidFill>
            <a:srgbClr val="CFCFCF"/>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000">
                <a:solidFill>
                  <a:srgbClr val="FFFFFF"/>
                </a:solidFill>
                <a:latin typeface="+mn-lt"/>
                <a:ea typeface="宋体" charset="-122"/>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4240250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ctr" rtl="0" eaLnBrk="1" fontAlgn="base" hangingPunct="1">
        <a:spcBef>
          <a:spcPct val="0"/>
        </a:spcBef>
        <a:spcAft>
          <a:spcPct val="0"/>
        </a:spcAft>
        <a:defRPr sz="3200">
          <a:solidFill>
            <a:schemeClr val="bg1"/>
          </a:solidFill>
          <a:latin typeface="+mj-lt"/>
          <a:ea typeface="+mj-ea"/>
          <a:cs typeface="+mj-cs"/>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file:///G:\doc\papers\graduate-thesis\thuthesis\figures\topic-sln-task.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file:///G:\doc\papers\graduate-thesis\thuthesis\figures\data-desc-example.jpg" TargetMode="External"/><Relationship Id="rId5" Type="http://schemas.openxmlformats.org/officeDocument/2006/relationships/image" Target="../media/image22.jpeg"/><Relationship Id="rId4" Type="http://schemas.openxmlformats.org/officeDocument/2006/relationships/image" Target="file:///G:\doc\papers\graduate-thesis\thuthesis\figures\jpg\ModelComparison!4-1-data-description-interface_4.jpg"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file:///G:\doc\papers\graduate-thesis\thuthesis\figures\data-service-3.jpg" TargetMode="External"/><Relationship Id="rId3" Type="http://schemas.openxmlformats.org/officeDocument/2006/relationships/image" Target="../media/image23.jpeg"/><Relationship Id="rId7"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file:///G:\doc\papers\graduate-thesis\thuthesis\figures\data-service-2.jpg" TargetMode="External"/><Relationship Id="rId5" Type="http://schemas.openxmlformats.org/officeDocument/2006/relationships/image" Target="../media/image24.jpeg"/><Relationship Id="rId4" Type="http://schemas.openxmlformats.org/officeDocument/2006/relationships/image" Target="file:///G:\doc\papers\graduate-thesis\thuthesis\figures\data-service-1.jp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file:///G:\doc\papers\graduate-thesis\thuthesis\figures\jpg\ModelCalculation!4-2-3-model-deployment-interface_2.jpg" TargetMode="External"/><Relationship Id="rId3" Type="http://schemas.openxmlformats.org/officeDocument/2006/relationships/image" Target="../media/image26.jpeg"/><Relationship Id="rId7"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file:///G:\doc\papers\graduate-thesis\thuthesis\figures\jpg\ModelCalculation!4-2-2-model-invoke-interface_0.jpg" TargetMode="External"/><Relationship Id="rId5" Type="http://schemas.openxmlformats.org/officeDocument/2006/relationships/image" Target="../media/image27.jpeg"/><Relationship Id="rId4" Type="http://schemas.openxmlformats.org/officeDocument/2006/relationships/image" Target="file:///G:\doc\papers\graduate-thesis\thuthesis\figures\jpg\ModelCalculation!4-2-1-model-description-interface_1.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file:///G:\doc\papers\graduate-thesis\thuthesis\figures\ms-encap-with-integration.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file:///G:\doc\papers\graduate-thesis\thuthesis\figures\before-encap.jpg" TargetMode="External"/><Relationship Id="rId5" Type="http://schemas.openxmlformats.org/officeDocument/2006/relationships/image" Target="../media/image31.jpeg"/><Relationship Id="rId4" Type="http://schemas.openxmlformats.org/officeDocument/2006/relationships/image" Target="file:///G:\doc\papers\graduate-thesis\thuthesis\figures\after-encap.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file:///G:\doc\papers\graduate-thesis\thuthesis\figures\jpg\Model1!ComparisonMethod_12.jpg"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file:///G:\doc\papers\graduate-thesis\thuthesis\figures\jpg\ModelComparison!3-2-unit-dimension_5.jpg"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file:///G:\doc\papers\graduate-thesis\thuthesis\figures\jpg\ModelComparison!ComparisonTask_10.jpg" TargetMode="External"/><Relationship Id="rId3" Type="http://schemas.openxmlformats.org/officeDocument/2006/relationships/image" Target="../media/image39.jpeg"/><Relationship Id="rId7"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file:///G:\doc\papers\graduate-thesis\thuthesis\figures\jpg\ModelComparison!ComparisonProject_9.jpg" TargetMode="External"/><Relationship Id="rId5" Type="http://schemas.openxmlformats.org/officeDocument/2006/relationships/image" Target="../media/image40.jpeg"/><Relationship Id="rId4" Type="http://schemas.openxmlformats.org/officeDocument/2006/relationships/image" Target="file:///G:\doc\papers\graduate-thesis\thuthesis\figures\jpg\ModelComparison!ComparisonTopic_8.jp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file:///G:\doc\papers\graduate-thesis\thuthesis\figures\jpg\ModelComparison!ComparisonWorkflow_7.jpg" TargetMode="External"/><Relationship Id="rId5" Type="http://schemas.openxmlformats.org/officeDocument/2006/relationships/image" Target="../media/image43.jpeg"/><Relationship Id="rId4" Type="http://schemas.openxmlformats.org/officeDocument/2006/relationships/image" Target="file:///G:\doc\papers\graduate-thesis\thuthesis\figures\cmp-workflow.jpg"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file:///G:\doc\papers\graduate-thesis\thuthesis\figures\jpg\ModelComparison!Activity1!3-4workflow_6.jpg" TargetMode="External"/><Relationship Id="rId3" Type="http://schemas.openxmlformats.org/officeDocument/2006/relationships/image" Target="../media/image44.jpeg"/><Relationship Id="rId7"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file:///G:\doc\papers\graduate-thesis\thuthesis\figures\workflow-driver-interface.jpg" TargetMode="External"/><Relationship Id="rId5" Type="http://schemas.openxmlformats.org/officeDocument/2006/relationships/image" Target="../media/image45.jpeg"/><Relationship Id="rId4" Type="http://schemas.openxmlformats.org/officeDocument/2006/relationships/image" Target="file:///G:\doc\papers\graduate-thesis\thuthesis\figures\workflow-lifecycle.jp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file:///G:\doc\papers\graduate-thesis\thuthesis\figures\compare-server-microservice.jpg" TargetMode="Externa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4.xml.rels><?xml version="1.0" encoding="UTF-8" standalone="yes"?>
<Relationships xmlns="http://schemas.openxmlformats.org/package/2006/relationships"><Relationship Id="rId8" Type="http://schemas.openxmlformats.org/officeDocument/2006/relationships/image" Target="file:///G:\doc\papers\graduate-thesis\thuthesis\figures\Comparison-Solutions-1.jpg" TargetMode="External"/><Relationship Id="rId13" Type="http://schemas.openxmlformats.org/officeDocument/2006/relationships/image" Target="file:///G:\doc\papers\graduate-thesis\thuthesis\figures\Model-Comparison-data-LPJ.jpg" TargetMode="External"/><Relationship Id="rId18" Type="http://schemas.openxmlformats.org/officeDocument/2006/relationships/image" Target="../media/image59.png"/><Relationship Id="rId3" Type="http://schemas.openxmlformats.org/officeDocument/2006/relationships/image" Target="../media/image49.jpeg"/><Relationship Id="rId21" Type="http://schemas.openxmlformats.org/officeDocument/2006/relationships/image" Target="../media/image62.png"/><Relationship Id="rId7" Type="http://schemas.openxmlformats.org/officeDocument/2006/relationships/image" Target="../media/image51.jpeg"/><Relationship Id="rId12" Type="http://schemas.openxmlformats.org/officeDocument/2006/relationships/image" Target="../media/image54.jpeg"/><Relationship Id="rId17" Type="http://schemas.openxmlformats.org/officeDocument/2006/relationships/image" Target="../media/image58.png"/><Relationship Id="rId2" Type="http://schemas.openxmlformats.org/officeDocument/2006/relationships/notesSlide" Target="../notesSlides/notesSlide40.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file:///G:\doc\papers\graduate-thesis\thuthesis\figures\Model-Resource.jpg" TargetMode="External"/><Relationship Id="rId11" Type="http://schemas.openxmlformats.org/officeDocument/2006/relationships/image" Target="../media/image53.png"/><Relationship Id="rId5" Type="http://schemas.openxmlformats.org/officeDocument/2006/relationships/image" Target="../media/image50.jpeg"/><Relationship Id="rId15" Type="http://schemas.openxmlformats.org/officeDocument/2006/relationships/image" Target="../media/image56.png"/><Relationship Id="rId10" Type="http://schemas.openxmlformats.org/officeDocument/2006/relationships/image" Target="file:///G:\doc\papers\graduate-thesis\thuthesis\figures\results-app.jpg" TargetMode="External"/><Relationship Id="rId19" Type="http://schemas.openxmlformats.org/officeDocument/2006/relationships/image" Target="../media/image60.png"/><Relationship Id="rId4" Type="http://schemas.openxmlformats.org/officeDocument/2006/relationships/image" Target="file:///G:\doc\papers\graduate-thesis\thuthesis\figures\portal-index.jpg" TargetMode="External"/><Relationship Id="rId9" Type="http://schemas.openxmlformats.org/officeDocument/2006/relationships/image" Target="../media/image52.jpeg"/><Relationship Id="rId14" Type="http://schemas.openxmlformats.org/officeDocument/2006/relationships/image" Target="../media/image55.png"/><Relationship Id="rId22" Type="http://schemas.openxmlformats.org/officeDocument/2006/relationships/image" Target="../media/image63.jpeg"/></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file:///G:\doc\papers\graduate-thesis\thuthesis\figures\22641-GPP-Taylor-diagram.png" TargetMode="External"/><Relationship Id="rId5" Type="http://schemas.openxmlformats.org/officeDocument/2006/relationships/image" Target="../media/image65.png"/><Relationship Id="rId4" Type="http://schemas.openxmlformats.org/officeDocument/2006/relationships/image" Target="file:///G:\doc\papers\graduate-thesis\thuthesis\figures\22641-GPP-Line-chart.pn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file:///G:\doc\papers\graduate-thesis\thuthesis\figures\GPP-monthly.jpg" TargetMode="External"/><Relationship Id="rId5" Type="http://schemas.openxmlformats.org/officeDocument/2006/relationships/image" Target="../media/image69.jpeg"/><Relationship Id="rId4" Type="http://schemas.openxmlformats.org/officeDocument/2006/relationships/image" Target="file:///G:\doc\papers\graduate-thesis\thuthesis\figures\GPP-annual.jp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white">
          <a:xfrm>
            <a:off x="6444208" y="6453336"/>
            <a:ext cx="2081850" cy="323947"/>
          </a:xfrm>
          <a:prstGeom prst="rect">
            <a:avLst/>
          </a:prstGeom>
          <a:noFill/>
          <a:ln w="9525">
            <a:noFill/>
            <a:miter lim="800000"/>
            <a:headEnd/>
            <a:tailEnd/>
          </a:ln>
        </p:spPr>
        <p:txBody>
          <a:bodyPr/>
          <a:lstStyle/>
          <a:p>
            <a:pPr algn="ctr" fontAlgn="base">
              <a:spcAft>
                <a:spcPct val="0"/>
              </a:spcAft>
              <a:buClr>
                <a:srgbClr val="4C59D2"/>
              </a:buClr>
              <a:buFont typeface="Wingdings" pitchFamily="2" charset="2"/>
              <a:buNone/>
              <a:defRPr/>
            </a:pPr>
            <a:r>
              <a:rPr lang="en-US" altLang="zh-CN" sz="1200" dirty="0" smtClean="0">
                <a:solidFill>
                  <a:srgbClr val="003366"/>
                </a:solidFill>
                <a:latin typeface="Times New Roman" pitchFamily="18" charset="0"/>
                <a:cs typeface="Times New Roman" pitchFamily="18" charset="0"/>
              </a:rPr>
              <a:t>2019.05.21</a:t>
            </a:r>
          </a:p>
        </p:txBody>
      </p:sp>
      <p:sp>
        <p:nvSpPr>
          <p:cNvPr id="10" name="矩形 9"/>
          <p:cNvSpPr/>
          <p:nvPr/>
        </p:nvSpPr>
        <p:spPr>
          <a:xfrm>
            <a:off x="3563888" y="4797152"/>
            <a:ext cx="3528392" cy="1196225"/>
          </a:xfrm>
          <a:prstGeom prst="rect">
            <a:avLst/>
          </a:prstGeom>
        </p:spPr>
        <p:txBody>
          <a:bodyPr wrap="square">
            <a:spAutoFit/>
          </a:bodyPr>
          <a:lstStyle/>
          <a:p>
            <a:pPr>
              <a:lnSpc>
                <a:spcPct val="150000"/>
              </a:lnSpc>
            </a:pPr>
            <a:r>
              <a:rPr lang="zh-CN" altLang="en-US" sz="1600" b="1" dirty="0"/>
              <a:t>报</a:t>
            </a:r>
            <a:r>
              <a:rPr lang="zh-CN" altLang="en-US" sz="1600" b="1" dirty="0" smtClean="0"/>
              <a:t>  告 人：</a:t>
            </a:r>
            <a:r>
              <a:rPr lang="zh-CN" altLang="en-US" sz="1600" b="1" dirty="0"/>
              <a:t>沈超然</a:t>
            </a:r>
            <a:r>
              <a:rPr lang="en-US" altLang="zh-CN" sz="1600" b="1" dirty="0" smtClean="0"/>
              <a:t/>
            </a:r>
            <a:br>
              <a:rPr lang="en-US" altLang="zh-CN" sz="1600" b="1" dirty="0" smtClean="0"/>
            </a:br>
            <a:r>
              <a:rPr lang="zh-CN" altLang="en-US" sz="1600" b="1" dirty="0"/>
              <a:t>指导</a:t>
            </a:r>
            <a:r>
              <a:rPr lang="zh-CN" altLang="en-US" sz="1600" b="1" dirty="0" smtClean="0"/>
              <a:t>老师</a:t>
            </a:r>
            <a:r>
              <a:rPr lang="zh-CN" altLang="en-US" sz="1600" b="1" dirty="0"/>
              <a:t>：陈</a:t>
            </a:r>
            <a:r>
              <a:rPr lang="zh-CN" altLang="en-US" sz="1600" b="1" dirty="0" smtClean="0"/>
              <a:t>旻 教授              </a:t>
            </a:r>
            <a:endParaRPr lang="en-US" altLang="zh-CN" sz="1600" b="1" dirty="0" smtClean="0"/>
          </a:p>
          <a:p>
            <a:pPr>
              <a:lnSpc>
                <a:spcPct val="150000"/>
              </a:lnSpc>
            </a:pPr>
            <a:r>
              <a:rPr lang="zh-CN" altLang="en-US" sz="1600" b="1" dirty="0" smtClean="0"/>
              <a:t>学科专业：地图学与地理信息系统</a:t>
            </a:r>
            <a:endParaRPr lang="zh-CN" altLang="en-US" sz="1600" b="1" dirty="0"/>
          </a:p>
        </p:txBody>
      </p:sp>
      <p:sp>
        <p:nvSpPr>
          <p:cNvPr id="4" name="矩形 3"/>
          <p:cNvSpPr/>
          <p:nvPr/>
        </p:nvSpPr>
        <p:spPr>
          <a:xfrm>
            <a:off x="2555776" y="2791972"/>
            <a:ext cx="5544616" cy="1077218"/>
          </a:xfrm>
          <a:prstGeom prst="rect">
            <a:avLst/>
          </a:prstGeom>
        </p:spPr>
        <p:txBody>
          <a:bodyPr wrap="square">
            <a:spAutoFit/>
          </a:bodyPr>
          <a:lstStyle/>
          <a:p>
            <a:pPr algn="ctr"/>
            <a:r>
              <a:rPr lang="zh-CN" altLang="en-US" sz="3200" b="1" dirty="0">
                <a:solidFill>
                  <a:schemeClr val="bg1"/>
                </a:solidFill>
                <a:latin typeface="黑体" panose="02010609060101010101" pitchFamily="49" charset="-122"/>
              </a:rPr>
              <a:t>陆地碳循环模型</a:t>
            </a:r>
            <a:r>
              <a:rPr lang="zh-CN" altLang="en-US" sz="3200" b="1" dirty="0" smtClean="0">
                <a:solidFill>
                  <a:schemeClr val="bg1"/>
                </a:solidFill>
                <a:latin typeface="黑体" panose="02010609060101010101" pitchFamily="49" charset="-122"/>
              </a:rPr>
              <a:t>的开放式</a:t>
            </a:r>
            <a:endParaRPr lang="en-US" altLang="zh-CN" sz="3200" b="1" dirty="0" smtClean="0">
              <a:solidFill>
                <a:schemeClr val="bg1"/>
              </a:solidFill>
              <a:latin typeface="黑体" panose="02010609060101010101" pitchFamily="49" charset="-122"/>
            </a:endParaRPr>
          </a:p>
          <a:p>
            <a:pPr algn="ctr"/>
            <a:r>
              <a:rPr lang="zh-CN" altLang="en-US" sz="3200" b="1" dirty="0" smtClean="0">
                <a:solidFill>
                  <a:schemeClr val="bg1"/>
                </a:solidFill>
                <a:latin typeface="黑体" panose="02010609060101010101" pitchFamily="49" charset="-122"/>
              </a:rPr>
              <a:t>对比</a:t>
            </a:r>
            <a:r>
              <a:rPr lang="zh-CN" altLang="en-US" sz="3200" b="1" dirty="0">
                <a:solidFill>
                  <a:schemeClr val="bg1"/>
                </a:solidFill>
                <a:latin typeface="黑体" panose="02010609060101010101" pitchFamily="49" charset="-122"/>
              </a:rPr>
              <a:t>系统构建方法研究</a:t>
            </a:r>
            <a:endParaRPr lang="zh-CN" altLang="en-US" sz="2800" dirty="0">
              <a:solidFill>
                <a:schemeClr val="bg1"/>
              </a:solidFill>
            </a:endParaRPr>
          </a:p>
        </p:txBody>
      </p:sp>
    </p:spTree>
    <p:extLst>
      <p:ext uri="{BB962C8B-B14F-4D97-AF65-F5344CB8AC3E}">
        <p14:creationId xmlns:p14="http://schemas.microsoft.com/office/powerpoint/2010/main" val="3327189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研究现状</a:t>
            </a:r>
          </a:p>
        </p:txBody>
      </p:sp>
      <p:sp>
        <p:nvSpPr>
          <p:cNvPr id="4" name="内容占位符 2"/>
          <p:cNvSpPr>
            <a:spLocks noGrp="1"/>
          </p:cNvSpPr>
          <p:nvPr>
            <p:ph idx="1"/>
          </p:nvPr>
        </p:nvSpPr>
        <p:spPr>
          <a:xfrm>
            <a:off x="304800" y="1557338"/>
            <a:ext cx="7867600" cy="4103910"/>
          </a:xfrm>
        </p:spPr>
        <p:txBody>
          <a:bodyPr/>
          <a:lstStyle/>
          <a:p>
            <a:r>
              <a:rPr lang="zh-CN" altLang="en-US" sz="1800" b="1" dirty="0" smtClean="0">
                <a:latin typeface="宋体" panose="02010600030101010101" pitchFamily="2" charset="-122"/>
                <a:ea typeface="宋体" panose="02010600030101010101" pitchFamily="2" charset="-122"/>
              </a:rPr>
              <a:t>模型对比流程</a:t>
            </a:r>
            <a:endParaRPr lang="en-US" altLang="zh-CN" sz="1800" b="1" dirty="0" smtClean="0">
              <a:latin typeface="宋体" panose="02010600030101010101" pitchFamily="2" charset="-122"/>
              <a:ea typeface="宋体" panose="02010600030101010101" pitchFamily="2" charset="-122"/>
            </a:endParaRPr>
          </a:p>
          <a:p>
            <a:pPr marL="0" indent="0">
              <a:buNone/>
            </a:pPr>
            <a:r>
              <a:rPr lang="zh-CN" altLang="en-US" sz="1800" dirty="0" smtClean="0">
                <a:latin typeface="宋体" panose="02010600030101010101" pitchFamily="2" charset="-122"/>
                <a:ea typeface="宋体" panose="02010600030101010101" pitchFamily="2" charset="-122"/>
              </a:rPr>
              <a:t>现有的对比计划仅由少数研究者参与，并通过中心化的评委进行对比评估，这种对比流程难以保证其</a:t>
            </a:r>
            <a:r>
              <a:rPr lang="zh-CN" altLang="en-US" sz="1800" dirty="0" smtClean="0">
                <a:solidFill>
                  <a:srgbClr val="FF0000"/>
                </a:solidFill>
                <a:latin typeface="宋体" panose="02010600030101010101" pitchFamily="2" charset="-122"/>
                <a:ea typeface="宋体" panose="02010600030101010101" pitchFamily="2" charset="-122"/>
              </a:rPr>
              <a:t>公平公开性</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a:t>
            </a:r>
            <a:r>
              <a:rPr lang="zh-CN" altLang="en-US" sz="1800" b="1" dirty="0">
                <a:latin typeface="宋体" panose="02010600030101010101" pitchFamily="2" charset="-122"/>
                <a:ea typeface="宋体" panose="02010600030101010101" pitchFamily="2" charset="-122"/>
              </a:rPr>
              <a:t>对比结果</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对比计划的结果通常公开发布在书籍、期刊上，虽然研究结果具有一定的公开性，但模拟和对比的结果往往</a:t>
            </a:r>
            <a:r>
              <a:rPr lang="zh-CN" altLang="en-US" sz="1800" dirty="0">
                <a:solidFill>
                  <a:srgbClr val="FF0000"/>
                </a:solidFill>
                <a:latin typeface="宋体" panose="02010600030101010101" pitchFamily="2" charset="-122"/>
                <a:ea typeface="宋体" panose="02010600030101010101" pitchFamily="2" charset="-122"/>
              </a:rPr>
              <a:t>难以重现和验证</a:t>
            </a:r>
            <a:r>
              <a:rPr lang="zh-CN" altLang="en-US" sz="1800" dirty="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模型对比方案</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对比计划通常是针对特定的研究区域和时间段，对固定的几个模型开展对比。而随着新的陆地碳循环模型不断被开发出来，现有的模型也在不断地更新迭代，模型对比方案应该在研究区域和参与对比的模型上具有</a:t>
            </a:r>
            <a:r>
              <a:rPr lang="zh-CN" altLang="en-US" sz="1800" dirty="0">
                <a:solidFill>
                  <a:srgbClr val="FF0000"/>
                </a:solidFill>
                <a:latin typeface="宋体" panose="02010600030101010101" pitchFamily="2" charset="-122"/>
                <a:ea typeface="宋体" panose="02010600030101010101" pitchFamily="2" charset="-122"/>
              </a:rPr>
              <a:t>可</a:t>
            </a:r>
            <a:r>
              <a:rPr lang="zh-CN" altLang="en-US" sz="1800" dirty="0" smtClean="0">
                <a:solidFill>
                  <a:srgbClr val="FF0000"/>
                </a:solidFill>
                <a:latin typeface="宋体" panose="02010600030101010101" pitchFamily="2" charset="-122"/>
                <a:ea typeface="宋体" panose="02010600030101010101" pitchFamily="2" charset="-122"/>
              </a:rPr>
              <a:t>扩展性</a:t>
            </a:r>
            <a:r>
              <a:rPr lang="zh-CN" altLang="en-US" sz="1800" dirty="0" smtClean="0">
                <a:latin typeface="宋体" panose="02010600030101010101" pitchFamily="2" charset="-122"/>
                <a:ea typeface="宋体" panose="02010600030101010101" pitchFamily="2" charset="-122"/>
              </a:rPr>
              <a:t>和</a:t>
            </a:r>
            <a:r>
              <a:rPr lang="zh-CN" altLang="en-US" sz="1800" dirty="0" smtClean="0">
                <a:solidFill>
                  <a:srgbClr val="FF0000"/>
                </a:solidFill>
                <a:latin typeface="宋体" panose="02010600030101010101" pitchFamily="2" charset="-122"/>
                <a:ea typeface="宋体" panose="02010600030101010101" pitchFamily="2" charset="-122"/>
              </a:rPr>
              <a:t>可重用性</a:t>
            </a:r>
            <a:r>
              <a:rPr lang="zh-CN" altLang="en-US" sz="18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457200" lvl="1" indent="0">
              <a:buNone/>
            </a:pPr>
            <a:endParaRPr lang="zh-CN" altLang="en-US" sz="1600"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10</a:t>
            </a:fld>
            <a:endParaRPr lang="zh-CN" altLang="en-US" dirty="0"/>
          </a:p>
        </p:txBody>
      </p:sp>
      <p:sp>
        <p:nvSpPr>
          <p:cNvPr id="5" name="内容占位符 2"/>
          <p:cNvSpPr txBox="1">
            <a:spLocks/>
          </p:cNvSpPr>
          <p:nvPr/>
        </p:nvSpPr>
        <p:spPr bwMode="auto">
          <a:xfrm>
            <a:off x="304800" y="1066800"/>
            <a:ext cx="6859488" cy="5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dirty="0">
                <a:latin typeface="宋体" panose="02010600030101010101" pitchFamily="2" charset="-122"/>
                <a:ea typeface="宋体" panose="02010600030101010101" pitchFamily="2" charset="-122"/>
              </a:rPr>
              <a:t>2.4 </a:t>
            </a:r>
            <a:r>
              <a:rPr lang="zh-CN" altLang="en-US" sz="2000" dirty="0">
                <a:latin typeface="宋体" panose="02010600030101010101" pitchFamily="2" charset="-122"/>
                <a:ea typeface="宋体" panose="02010600030101010101" pitchFamily="2" charset="-122"/>
              </a:rPr>
              <a:t>研究现状分析和总结</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58754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研究目标和技术路线</a:t>
              </a:r>
              <a:endParaRPr lang="en-US" altLang="zh-CN" sz="2400" dirty="0">
                <a:solidFill>
                  <a:srgbClr val="FF0000"/>
                </a:solidFill>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1"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7EA92A5-C027-4AA6-B826-350AEA676BBC}" type="slidenum">
              <a:rPr lang="zh-CN" altLang="en-US" sz="1000">
                <a:ea typeface="宋体" charset="-122"/>
              </a:rPr>
              <a:pPr algn="ctr"/>
              <a:t>11</a:t>
            </a:fld>
            <a:endParaRPr lang="zh-CN" altLang="en-US" sz="1000" dirty="0">
              <a:ea typeface="宋体" charset="-122"/>
            </a:endParaRPr>
          </a:p>
        </p:txBody>
      </p:sp>
    </p:spTree>
    <p:extLst>
      <p:ext uri="{BB962C8B-B14F-4D97-AF65-F5344CB8AC3E}">
        <p14:creationId xmlns:p14="http://schemas.microsoft.com/office/powerpoint/2010/main" val="34273712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5453"/>
            <a:ext cx="7075512" cy="3514328"/>
          </a:xfrm>
        </p:spPr>
        <p:txBody>
          <a:bodyPr/>
          <a:lstStyle/>
          <a:p>
            <a:pPr lvl="0"/>
            <a:r>
              <a:rPr lang="zh-CN" altLang="en-US" sz="2000" dirty="0" smtClean="0">
                <a:latin typeface="宋体" panose="02010600030101010101" pitchFamily="2" charset="-122"/>
                <a:ea typeface="宋体" panose="02010600030101010101" pitchFamily="2" charset="-122"/>
              </a:rPr>
              <a:t>构建</a:t>
            </a:r>
            <a:r>
              <a:rPr lang="zh-CN" altLang="en-US" sz="2000" dirty="0">
                <a:latin typeface="宋体" panose="02010600030101010101" pitchFamily="2" charset="-122"/>
                <a:ea typeface="宋体" panose="02010600030101010101" pitchFamily="2" charset="-122"/>
              </a:rPr>
              <a:t>一个兼具灵活性、稳定性和可扩展性的陆地碳循环模型开放式对比系统架构，支持新的模型和数据随时加入到</a:t>
            </a:r>
            <a:r>
              <a:rPr lang="zh-CN" altLang="en-US" sz="2000" dirty="0" smtClean="0">
                <a:latin typeface="宋体" panose="02010600030101010101" pitchFamily="2" charset="-122"/>
                <a:ea typeface="宋体" panose="02010600030101010101" pitchFamily="2" charset="-122"/>
              </a:rPr>
              <a:t>网络</a:t>
            </a:r>
            <a:r>
              <a:rPr lang="zh-CN" altLang="en-US" sz="2000" dirty="0">
                <a:latin typeface="宋体" panose="02010600030101010101" pitchFamily="2" charset="-122"/>
                <a:ea typeface="宋体" panose="02010600030101010101" pitchFamily="2" charset="-122"/>
              </a:rPr>
              <a:t>环境</a:t>
            </a:r>
            <a:r>
              <a:rPr lang="zh-CN" altLang="en-US" sz="2000" dirty="0" smtClean="0">
                <a:latin typeface="宋体" panose="02010600030101010101" pitchFamily="2" charset="-122"/>
                <a:ea typeface="宋体" panose="02010600030101010101" pitchFamily="2" charset="-122"/>
              </a:rPr>
              <a:t>中开展对比。</a:t>
            </a:r>
            <a:endParaRPr lang="zh-CN" altLang="zh-CN" sz="2000" dirty="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设计</a:t>
            </a:r>
            <a:r>
              <a:rPr lang="zh-CN" altLang="en-US" sz="2000" dirty="0">
                <a:latin typeface="宋体" panose="02010600030101010101" pitchFamily="2" charset="-122"/>
                <a:ea typeface="宋体" panose="02010600030101010101" pitchFamily="2" charset="-122"/>
              </a:rPr>
              <a:t>陆地碳循环模型、数据和对比方法的服务组件化方法，为对比系统提供公开化的资源支撑，同时确保模拟结果易于重现和</a:t>
            </a:r>
            <a:r>
              <a:rPr lang="zh-CN" altLang="en-US" sz="2000" dirty="0" smtClean="0">
                <a:latin typeface="宋体" panose="02010600030101010101" pitchFamily="2" charset="-122"/>
                <a:ea typeface="宋体" panose="02010600030101010101" pitchFamily="2" charset="-122"/>
              </a:rPr>
              <a:t>验证。</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设计</a:t>
            </a:r>
            <a:r>
              <a:rPr lang="zh-CN" altLang="en-US" sz="2000" dirty="0">
                <a:latin typeface="宋体" panose="02010600030101010101" pitchFamily="2" charset="-122"/>
                <a:ea typeface="宋体" panose="02010600030101010101" pitchFamily="2" charset="-122"/>
              </a:rPr>
              <a:t>陆地碳循环模型对比执行</a:t>
            </a:r>
            <a:r>
              <a:rPr lang="zh-CN" altLang="en-US" sz="2000" dirty="0" smtClean="0">
                <a:latin typeface="宋体" panose="02010600030101010101" pitchFamily="2" charset="-122"/>
                <a:ea typeface="宋体" panose="02010600030101010101" pitchFamily="2" charset="-122"/>
              </a:rPr>
              <a:t>引擎</a:t>
            </a:r>
            <a:r>
              <a:rPr lang="zh-CN" altLang="en-US" sz="2000" dirty="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目标</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12</a:t>
            </a:fld>
            <a:endParaRPr lang="zh-CN" altLang="en-US"/>
          </a:p>
        </p:txBody>
      </p:sp>
    </p:spTree>
    <p:extLst>
      <p:ext uri="{BB962C8B-B14F-4D97-AF65-F5344CB8AC3E}">
        <p14:creationId xmlns:p14="http://schemas.microsoft.com/office/powerpoint/2010/main" val="652688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123" name="矩形 122"/>
          <p:cNvSpPr/>
          <p:nvPr/>
        </p:nvSpPr>
        <p:spPr>
          <a:xfrm>
            <a:off x="179513" y="3226071"/>
            <a:ext cx="7924297" cy="189698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矩形 124"/>
          <p:cNvSpPr/>
          <p:nvPr/>
        </p:nvSpPr>
        <p:spPr>
          <a:xfrm>
            <a:off x="179513" y="1772817"/>
            <a:ext cx="7924297" cy="14532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6" name="矩形 125"/>
          <p:cNvSpPr/>
          <p:nvPr/>
        </p:nvSpPr>
        <p:spPr>
          <a:xfrm>
            <a:off x="179512" y="1772816"/>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问题分析与</a:t>
            </a:r>
            <a:endParaRPr kumimoji="0" lang="en-US" altLang="zh-CN"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资料整理</a:t>
            </a:r>
          </a:p>
        </p:txBody>
      </p:sp>
      <p:sp>
        <p:nvSpPr>
          <p:cNvPr id="127" name="矩形 126"/>
          <p:cNvSpPr/>
          <p:nvPr/>
        </p:nvSpPr>
        <p:spPr>
          <a:xfrm>
            <a:off x="179512" y="3226071"/>
            <a:ext cx="475394" cy="1896983"/>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开放式对比系统运行环境搭建</a:t>
            </a:r>
          </a:p>
        </p:txBody>
      </p:sp>
      <p:grpSp>
        <p:nvGrpSpPr>
          <p:cNvPr id="131" name="组合 130"/>
          <p:cNvGrpSpPr/>
          <p:nvPr/>
        </p:nvGrpSpPr>
        <p:grpSpPr>
          <a:xfrm>
            <a:off x="4441022" y="1855113"/>
            <a:ext cx="3563739" cy="1298448"/>
            <a:chOff x="6395617" y="82296"/>
            <a:chExt cx="3563739" cy="1298448"/>
          </a:xfrm>
        </p:grpSpPr>
        <p:sp>
          <p:nvSpPr>
            <p:cNvPr id="230" name="矩形 229"/>
            <p:cNvSpPr/>
            <p:nvPr/>
          </p:nvSpPr>
          <p:spPr>
            <a:xfrm>
              <a:off x="6395617" y="82296"/>
              <a:ext cx="3563739"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1" name="矩形 230"/>
            <p:cNvSpPr/>
            <p:nvPr/>
          </p:nvSpPr>
          <p:spPr>
            <a:xfrm>
              <a:off x="6467032" y="146304"/>
              <a:ext cx="58351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模型和数据搜集和修改</a:t>
              </a:r>
            </a:p>
          </p:txBody>
        </p:sp>
        <p:sp>
          <p:nvSpPr>
            <p:cNvPr id="232" name="矩形 231"/>
            <p:cNvSpPr/>
            <p:nvPr/>
          </p:nvSpPr>
          <p:spPr>
            <a:xfrm>
              <a:off x="7345395" y="146303"/>
              <a:ext cx="2319116" cy="453199"/>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模型搜集和源码修改</a:t>
              </a:r>
            </a:p>
          </p:txBody>
        </p:sp>
        <p:sp>
          <p:nvSpPr>
            <p:cNvPr id="233" name="矩形 232"/>
            <p:cNvSpPr/>
            <p:nvPr/>
          </p:nvSpPr>
          <p:spPr>
            <a:xfrm>
              <a:off x="7345395" y="838152"/>
              <a:ext cx="2319116" cy="46047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数据搜集和预处理</a:t>
              </a:r>
            </a:p>
          </p:txBody>
        </p:sp>
      </p:grpSp>
      <p:grpSp>
        <p:nvGrpSpPr>
          <p:cNvPr id="132" name="组合 131"/>
          <p:cNvGrpSpPr/>
          <p:nvPr/>
        </p:nvGrpSpPr>
        <p:grpSpPr>
          <a:xfrm>
            <a:off x="714407" y="1855113"/>
            <a:ext cx="3328254" cy="1298448"/>
            <a:chOff x="2669002" y="82296"/>
            <a:chExt cx="3328254" cy="1298448"/>
          </a:xfrm>
        </p:grpSpPr>
        <p:sp>
          <p:nvSpPr>
            <p:cNvPr id="225" name="矩形 224"/>
            <p:cNvSpPr/>
            <p:nvPr/>
          </p:nvSpPr>
          <p:spPr>
            <a:xfrm>
              <a:off x="2669002" y="82296"/>
              <a:ext cx="3328254"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6" name="矩形 225"/>
            <p:cNvSpPr/>
            <p:nvPr/>
          </p:nvSpPr>
          <p:spPr>
            <a:xfrm>
              <a:off x="2732322" y="146304"/>
              <a:ext cx="513430"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模型和数据特征分析</a:t>
              </a:r>
            </a:p>
          </p:txBody>
        </p:sp>
        <p:sp>
          <p:nvSpPr>
            <p:cNvPr id="227" name="矩形 226"/>
            <p:cNvSpPr/>
            <p:nvPr/>
          </p:nvSpPr>
          <p:spPr>
            <a:xfrm>
              <a:off x="3586592" y="146304"/>
              <a:ext cx="2099969" cy="353428"/>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陆地碳循环过程分析归纳</a:t>
              </a:r>
            </a:p>
          </p:txBody>
        </p:sp>
        <p:sp>
          <p:nvSpPr>
            <p:cNvPr id="228" name="矩形 227"/>
            <p:cNvSpPr/>
            <p:nvPr/>
          </p:nvSpPr>
          <p:spPr>
            <a:xfrm>
              <a:off x="3586592" y="588373"/>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模型分类、模型特征分析</a:t>
              </a:r>
            </a:p>
          </p:txBody>
        </p:sp>
        <p:sp>
          <p:nvSpPr>
            <p:cNvPr id="229" name="矩形 228"/>
            <p:cNvSpPr/>
            <p:nvPr/>
          </p:nvSpPr>
          <p:spPr>
            <a:xfrm>
              <a:off x="3586592" y="987910"/>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数据特征分析</a:t>
              </a:r>
            </a:p>
          </p:txBody>
        </p:sp>
      </p:grpSp>
      <p:grpSp>
        <p:nvGrpSpPr>
          <p:cNvPr id="136" name="组合 135"/>
          <p:cNvGrpSpPr/>
          <p:nvPr/>
        </p:nvGrpSpPr>
        <p:grpSpPr>
          <a:xfrm>
            <a:off x="4435850" y="3291156"/>
            <a:ext cx="3568911" cy="1757908"/>
            <a:chOff x="6390445" y="1518339"/>
            <a:chExt cx="3568911" cy="1757908"/>
          </a:xfrm>
        </p:grpSpPr>
        <p:sp>
          <p:nvSpPr>
            <p:cNvPr id="221" name="矩形 220"/>
            <p:cNvSpPr/>
            <p:nvPr/>
          </p:nvSpPr>
          <p:spPr>
            <a:xfrm>
              <a:off x="6390445" y="1518339"/>
              <a:ext cx="3568911"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2" name="矩形 221"/>
            <p:cNvSpPr/>
            <p:nvPr/>
          </p:nvSpPr>
          <p:spPr>
            <a:xfrm>
              <a:off x="6467032" y="1567556"/>
              <a:ext cx="581188"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分布式网络架构的构建</a:t>
              </a:r>
            </a:p>
          </p:txBody>
        </p:sp>
      </p:grpSp>
      <p:grpSp>
        <p:nvGrpSpPr>
          <p:cNvPr id="137" name="组合 136"/>
          <p:cNvGrpSpPr/>
          <p:nvPr/>
        </p:nvGrpSpPr>
        <p:grpSpPr>
          <a:xfrm>
            <a:off x="5072101" y="3361468"/>
            <a:ext cx="2932660" cy="1628831"/>
            <a:chOff x="7026696" y="1588651"/>
            <a:chExt cx="2932660" cy="1628831"/>
          </a:xfrm>
        </p:grpSpPr>
        <p:pic>
          <p:nvPicPr>
            <p:cNvPr id="203" name="图片 202"/>
            <p:cNvPicPr>
              <a:picLocks noChangeAspect="1"/>
            </p:cNvPicPr>
            <p:nvPr/>
          </p:nvPicPr>
          <p:blipFill>
            <a:blip r:embed="rId3"/>
            <a:stretch>
              <a:fillRect/>
            </a:stretch>
          </p:blipFill>
          <p:spPr>
            <a:xfrm>
              <a:off x="7556160" y="2628199"/>
              <a:ext cx="300007" cy="307700"/>
            </a:xfrm>
            <a:prstGeom prst="rect">
              <a:avLst/>
            </a:prstGeom>
          </p:spPr>
        </p:pic>
        <p:pic>
          <p:nvPicPr>
            <p:cNvPr id="204" name="图片 203"/>
            <p:cNvPicPr>
              <a:picLocks noChangeAspect="1"/>
            </p:cNvPicPr>
            <p:nvPr/>
          </p:nvPicPr>
          <p:blipFill>
            <a:blip r:embed="rId4"/>
            <a:stretch>
              <a:fillRect/>
            </a:stretch>
          </p:blipFill>
          <p:spPr>
            <a:xfrm>
              <a:off x="8837110" y="2558853"/>
              <a:ext cx="346051" cy="367375"/>
            </a:xfrm>
            <a:prstGeom prst="rect">
              <a:avLst/>
            </a:prstGeom>
          </p:spPr>
        </p:pic>
        <p:sp>
          <p:nvSpPr>
            <p:cNvPr id="205" name="文本框 204"/>
            <p:cNvSpPr txBox="1"/>
            <p:nvPr/>
          </p:nvSpPr>
          <p:spPr>
            <a:xfrm>
              <a:off x="7715074" y="1588651"/>
              <a:ext cx="1406016"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数据管理服务器</a:t>
              </a:r>
            </a:p>
          </p:txBody>
        </p:sp>
        <p:sp>
          <p:nvSpPr>
            <p:cNvPr id="206" name="文本框 205"/>
            <p:cNvSpPr txBox="1"/>
            <p:nvPr/>
          </p:nvSpPr>
          <p:spPr>
            <a:xfrm>
              <a:off x="7026696" y="2925094"/>
              <a:ext cx="1378157"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模型计算服务器</a:t>
              </a:r>
            </a:p>
          </p:txBody>
        </p:sp>
        <p:sp>
          <p:nvSpPr>
            <p:cNvPr id="207" name="文本框 206"/>
            <p:cNvSpPr txBox="1"/>
            <p:nvPr/>
          </p:nvSpPr>
          <p:spPr>
            <a:xfrm>
              <a:off x="8518655" y="2917757"/>
              <a:ext cx="1440701"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结果对比服务器</a:t>
              </a:r>
            </a:p>
          </p:txBody>
        </p:sp>
        <p:sp>
          <p:nvSpPr>
            <p:cNvPr id="208" name="左右箭头 207"/>
            <p:cNvSpPr/>
            <p:nvPr/>
          </p:nvSpPr>
          <p:spPr>
            <a:xfrm rot="7958387">
              <a:off x="7601537" y="2270168"/>
              <a:ext cx="642647" cy="13834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9" name="左右箭头 208"/>
            <p:cNvSpPr/>
            <p:nvPr/>
          </p:nvSpPr>
          <p:spPr>
            <a:xfrm rot="2645020">
              <a:off x="8320289" y="2253961"/>
              <a:ext cx="642647"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0" name="左右箭头 209"/>
            <p:cNvSpPr/>
            <p:nvPr/>
          </p:nvSpPr>
          <p:spPr>
            <a:xfrm>
              <a:off x="7916854" y="2704796"/>
              <a:ext cx="848225"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1" name="矩形 210"/>
            <p:cNvSpPr/>
            <p:nvPr/>
          </p:nvSpPr>
          <p:spPr>
            <a:xfrm rot="2687715">
              <a:off x="8369797" y="217233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2" name="矩形 211"/>
            <p:cNvSpPr/>
            <p:nvPr/>
          </p:nvSpPr>
          <p:spPr>
            <a:xfrm>
              <a:off x="7942819" y="2585814"/>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3" name="矩形 212"/>
            <p:cNvSpPr/>
            <p:nvPr/>
          </p:nvSpPr>
          <p:spPr>
            <a:xfrm rot="18735477">
              <a:off x="7464551" y="220040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4" name="矩形 213"/>
            <p:cNvSpPr/>
            <p:nvPr/>
          </p:nvSpPr>
          <p:spPr>
            <a:xfrm rot="18735477">
              <a:off x="7650415" y="2328391"/>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5" name="矩形 214"/>
            <p:cNvSpPr/>
            <p:nvPr/>
          </p:nvSpPr>
          <p:spPr>
            <a:xfrm rot="2687715">
              <a:off x="8209253" y="2348828"/>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6" name="矩形 215"/>
            <p:cNvSpPr/>
            <p:nvPr/>
          </p:nvSpPr>
          <p:spPr>
            <a:xfrm>
              <a:off x="7958149" y="2818446"/>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17" name="组合 216"/>
            <p:cNvGrpSpPr/>
            <p:nvPr/>
          </p:nvGrpSpPr>
          <p:grpSpPr>
            <a:xfrm>
              <a:off x="8154569" y="1842513"/>
              <a:ext cx="291731" cy="213203"/>
              <a:chOff x="3946280" y="1939334"/>
              <a:chExt cx="291731" cy="213203"/>
            </a:xfrm>
          </p:grpSpPr>
          <p:sp>
            <p:nvSpPr>
              <p:cNvPr id="218" name="流程图: 文档 217"/>
              <p:cNvSpPr/>
              <p:nvPr/>
            </p:nvSpPr>
            <p:spPr>
              <a:xfrm>
                <a:off x="4031724" y="1939334"/>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9" name="流程图: 文档 218"/>
              <p:cNvSpPr/>
              <p:nvPr/>
            </p:nvSpPr>
            <p:spPr>
              <a:xfrm>
                <a:off x="3990278" y="1983917"/>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0" name="流程图: 文档 219"/>
              <p:cNvSpPr/>
              <p:nvPr/>
            </p:nvSpPr>
            <p:spPr>
              <a:xfrm>
                <a:off x="3946280" y="2026331"/>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grpSp>
        <p:nvGrpSpPr>
          <p:cNvPr id="139" name="组合 138"/>
          <p:cNvGrpSpPr/>
          <p:nvPr/>
        </p:nvGrpSpPr>
        <p:grpSpPr>
          <a:xfrm>
            <a:off x="712134" y="3292098"/>
            <a:ext cx="3330503" cy="1757908"/>
            <a:chOff x="2666729" y="1519281"/>
            <a:chExt cx="3330503" cy="1757908"/>
          </a:xfrm>
        </p:grpSpPr>
        <p:sp>
          <p:nvSpPr>
            <p:cNvPr id="194" name="矩形 193"/>
            <p:cNvSpPr/>
            <p:nvPr/>
          </p:nvSpPr>
          <p:spPr>
            <a:xfrm>
              <a:off x="2666729" y="1519281"/>
              <a:ext cx="3330503"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 name="矩形 194"/>
            <p:cNvSpPr/>
            <p:nvPr/>
          </p:nvSpPr>
          <p:spPr>
            <a:xfrm>
              <a:off x="2730110" y="1568498"/>
              <a:ext cx="515642"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服务容器的设计和实现</a:t>
              </a:r>
            </a:p>
          </p:txBody>
        </p:sp>
      </p:grpSp>
      <p:sp>
        <p:nvSpPr>
          <p:cNvPr id="155" name="矩形 154"/>
          <p:cNvSpPr/>
          <p:nvPr/>
        </p:nvSpPr>
        <p:spPr>
          <a:xfrm>
            <a:off x="1413419"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156" name="矩形 155"/>
          <p:cNvSpPr/>
          <p:nvPr/>
        </p:nvSpPr>
        <p:spPr>
          <a:xfrm>
            <a:off x="1413419"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服务注销</a:t>
            </a:r>
          </a:p>
        </p:txBody>
      </p:sp>
      <p:sp>
        <p:nvSpPr>
          <p:cNvPr id="157" name="矩形 156"/>
          <p:cNvSpPr/>
          <p:nvPr/>
        </p:nvSpPr>
        <p:spPr>
          <a:xfrm>
            <a:off x="2717577"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服务实例管理</a:t>
            </a:r>
          </a:p>
        </p:txBody>
      </p:sp>
      <p:sp>
        <p:nvSpPr>
          <p:cNvPr id="158" name="矩形 157"/>
          <p:cNvSpPr/>
          <p:nvPr/>
        </p:nvSpPr>
        <p:spPr>
          <a:xfrm>
            <a:off x="2717577"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服务器</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性能监控</a:t>
            </a:r>
          </a:p>
        </p:txBody>
      </p:sp>
      <p:grpSp>
        <p:nvGrpSpPr>
          <p:cNvPr id="159" name="组合 158"/>
          <p:cNvGrpSpPr/>
          <p:nvPr/>
        </p:nvGrpSpPr>
        <p:grpSpPr>
          <a:xfrm>
            <a:off x="1480774" y="4551512"/>
            <a:ext cx="2262535" cy="335166"/>
            <a:chOff x="3593109" y="2511381"/>
            <a:chExt cx="4817222" cy="713611"/>
          </a:xfrm>
        </p:grpSpPr>
        <p:pic>
          <p:nvPicPr>
            <p:cNvPr id="183" name="图片 182">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3593109" y="2511381"/>
              <a:ext cx="680320" cy="697764"/>
            </a:xfrm>
            <a:prstGeom prst="rect">
              <a:avLst/>
            </a:prstGeom>
          </p:spPr>
        </p:pic>
        <p:sp>
          <p:nvSpPr>
            <p:cNvPr id="184" name="加号 183"/>
            <p:cNvSpPr/>
            <p:nvPr/>
          </p:nvSpPr>
          <p:spPr>
            <a:xfrm>
              <a:off x="4239503" y="2651669"/>
              <a:ext cx="379141" cy="379141"/>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85" name="加号 184"/>
            <p:cNvSpPr/>
            <p:nvPr/>
          </p:nvSpPr>
          <p:spPr>
            <a:xfrm>
              <a:off x="5908658" y="2651668"/>
              <a:ext cx="379140" cy="379140"/>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pic>
          <p:nvPicPr>
            <p:cNvPr id="186" name="图片 185"/>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746885" y="2549614"/>
              <a:ext cx="1081704" cy="675378"/>
            </a:xfrm>
            <a:prstGeom prst="rect">
              <a:avLst/>
            </a:prstGeom>
          </p:spPr>
        </p:pic>
        <p:pic>
          <p:nvPicPr>
            <p:cNvPr id="187" name="图片 186"/>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403109" y="2543005"/>
              <a:ext cx="2007222" cy="553964"/>
            </a:xfrm>
            <a:prstGeom prst="rect">
              <a:avLst/>
            </a:prstGeom>
          </p:spPr>
        </p:pic>
      </p:grpSp>
      <p:sp>
        <p:nvSpPr>
          <p:cNvPr id="5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13</a:t>
            </a:r>
            <a:endParaRPr lang="zh-CN" altLang="en-US" sz="1000" dirty="0">
              <a:ea typeface="宋体" charset="-122"/>
            </a:endParaRPr>
          </a:p>
        </p:txBody>
      </p:sp>
    </p:spTree>
    <p:extLst>
      <p:ext uri="{BB962C8B-B14F-4D97-AF65-F5344CB8AC3E}">
        <p14:creationId xmlns:p14="http://schemas.microsoft.com/office/powerpoint/2010/main" val="1458043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a:xfrm>
            <a:off x="6631214" y="5733256"/>
            <a:ext cx="457200" cy="228600"/>
          </a:xfrm>
        </p:spPr>
        <p:txBody>
          <a:bodyPr/>
          <a:lstStyle/>
          <a:p>
            <a:fld id="{57EA92A5-C027-4AA6-B826-350AEA676BBC}" type="slidenum">
              <a:rPr lang="zh-CN" altLang="en-US" smtClean="0"/>
              <a:pPr/>
              <a:t>14</a:t>
            </a:fld>
            <a:endParaRPr lang="zh-CN" altLang="en-US"/>
          </a:p>
        </p:txBody>
      </p:sp>
      <p:sp>
        <p:nvSpPr>
          <p:cNvPr id="121" name="矩形 120"/>
          <p:cNvSpPr/>
          <p:nvPr/>
        </p:nvSpPr>
        <p:spPr>
          <a:xfrm>
            <a:off x="176095" y="4490323"/>
            <a:ext cx="7924297" cy="67595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10992" y="4538480"/>
            <a:ext cx="7290351" cy="578471"/>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4" name="矩形 123"/>
          <p:cNvSpPr/>
          <p:nvPr/>
        </p:nvSpPr>
        <p:spPr>
          <a:xfrm>
            <a:off x="176095" y="1798275"/>
            <a:ext cx="7924297" cy="145987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8" name="矩形 10"/>
          <p:cNvSpPr/>
          <p:nvPr/>
        </p:nvSpPr>
        <p:spPr>
          <a:xfrm>
            <a:off x="176095" y="3206682"/>
            <a:ext cx="7924297" cy="1283640"/>
          </a:xfrm>
          <a:custGeom>
            <a:avLst/>
            <a:gdLst>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0 w 7924297"/>
              <a:gd name="connsiteY4" fmla="*/ 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5" fmla="*/ 0 w 7924297"/>
              <a:gd name="connsiteY5" fmla="*/ 0 h 12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4297" h="1294460">
                <a:moveTo>
                  <a:pt x="0" y="0"/>
                </a:moveTo>
                <a:lnTo>
                  <a:pt x="7924297" y="0"/>
                </a:lnTo>
                <a:lnTo>
                  <a:pt x="7924297" y="1294460"/>
                </a:lnTo>
                <a:lnTo>
                  <a:pt x="0" y="1294460"/>
                </a:lnTo>
                <a:cubicBezTo>
                  <a:pt x="0" y="862973"/>
                  <a:pt x="91440" y="91440"/>
                  <a:pt x="91440" y="91440"/>
                </a:cubicBezTo>
                <a:lnTo>
                  <a:pt x="0" y="0"/>
                </a:lnTo>
                <a:close/>
              </a:path>
            </a:pathLst>
          </a:custGeom>
          <a:solidFill>
            <a:sysClr val="window" lastClr="FFFFFF"/>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176094" y="1797634"/>
            <a:ext cx="475394" cy="2692690"/>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服务资源的封装发布</a:t>
            </a:r>
          </a:p>
        </p:txBody>
      </p:sp>
      <p:sp>
        <p:nvSpPr>
          <p:cNvPr id="130" name="矩形 129"/>
          <p:cNvSpPr/>
          <p:nvPr/>
        </p:nvSpPr>
        <p:spPr>
          <a:xfrm>
            <a:off x="176094" y="4490323"/>
            <a:ext cx="475394" cy="675955"/>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对比引擎实现</a:t>
            </a:r>
          </a:p>
        </p:txBody>
      </p:sp>
      <p:grpSp>
        <p:nvGrpSpPr>
          <p:cNvPr id="133" name="组合 132"/>
          <p:cNvGrpSpPr/>
          <p:nvPr/>
        </p:nvGrpSpPr>
        <p:grpSpPr>
          <a:xfrm>
            <a:off x="4437604" y="1842084"/>
            <a:ext cx="3563739" cy="1288537"/>
            <a:chOff x="6395617" y="3385057"/>
            <a:chExt cx="3563739" cy="1316353"/>
          </a:xfrm>
        </p:grpSpPr>
        <p:sp>
          <p:nvSpPr>
            <p:cNvPr id="223" name="矩形 222"/>
            <p:cNvSpPr/>
            <p:nvPr/>
          </p:nvSpPr>
          <p:spPr>
            <a:xfrm>
              <a:off x="6395617" y="3385057"/>
              <a:ext cx="3563739" cy="1316353"/>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4" name="矩形 223"/>
            <p:cNvSpPr/>
            <p:nvPr/>
          </p:nvSpPr>
          <p:spPr>
            <a:xfrm>
              <a:off x="6470386" y="3457598"/>
              <a:ext cx="577834" cy="117907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数据服务的封装发布</a:t>
              </a:r>
            </a:p>
          </p:txBody>
        </p:sp>
      </p:grpSp>
      <p:sp>
        <p:nvSpPr>
          <p:cNvPr id="134" name="矩形 133"/>
          <p:cNvSpPr/>
          <p:nvPr/>
        </p:nvSpPr>
        <p:spPr>
          <a:xfrm>
            <a:off x="710992" y="1846496"/>
            <a:ext cx="3328251" cy="1286071"/>
          </a:xfrm>
          <a:prstGeom prst="rect">
            <a:avLst/>
          </a:prstGeom>
          <a:solidFill>
            <a:sysClr val="window" lastClr="FFFFFF"/>
          </a:solidFill>
          <a:ln w="12700" cap="flat" cmpd="sng" algn="ctr">
            <a:solidFill>
              <a:schemeClr val="bg1">
                <a:lumMod val="75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5" name="矩形 134"/>
          <p:cNvSpPr/>
          <p:nvPr/>
        </p:nvSpPr>
        <p:spPr>
          <a:xfrm>
            <a:off x="759106" y="1942659"/>
            <a:ext cx="522231"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模型服务的封装发布</a:t>
            </a:r>
          </a:p>
        </p:txBody>
      </p:sp>
      <p:grpSp>
        <p:nvGrpSpPr>
          <p:cNvPr id="138" name="组合 137"/>
          <p:cNvGrpSpPr/>
          <p:nvPr/>
        </p:nvGrpSpPr>
        <p:grpSpPr>
          <a:xfrm>
            <a:off x="710992" y="3224496"/>
            <a:ext cx="3328251" cy="1203054"/>
            <a:chOff x="2719805" y="3384040"/>
            <a:chExt cx="3328251" cy="1203054"/>
          </a:xfrm>
        </p:grpSpPr>
        <p:grpSp>
          <p:nvGrpSpPr>
            <p:cNvPr id="196" name="组合 195"/>
            <p:cNvGrpSpPr/>
            <p:nvPr/>
          </p:nvGrpSpPr>
          <p:grpSpPr>
            <a:xfrm>
              <a:off x="2719805" y="3384040"/>
              <a:ext cx="3328251" cy="1203054"/>
              <a:chOff x="2669005" y="4805569"/>
              <a:chExt cx="3328251" cy="1203054"/>
            </a:xfrm>
          </p:grpSpPr>
          <p:sp>
            <p:nvSpPr>
              <p:cNvPr id="201" name="矩形 200"/>
              <p:cNvSpPr/>
              <p:nvPr/>
            </p:nvSpPr>
            <p:spPr>
              <a:xfrm>
                <a:off x="2669005" y="4805569"/>
                <a:ext cx="3328251" cy="1203054"/>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2" name="矩形 201"/>
              <p:cNvSpPr/>
              <p:nvPr/>
            </p:nvSpPr>
            <p:spPr>
              <a:xfrm>
                <a:off x="2717119" y="4831729"/>
                <a:ext cx="522231"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的实现</a:t>
                </a:r>
              </a:p>
            </p:txBody>
          </p:sp>
        </p:grpSp>
        <p:sp>
          <p:nvSpPr>
            <p:cNvPr id="197" name="圆角矩形 196"/>
            <p:cNvSpPr/>
            <p:nvPr/>
          </p:nvSpPr>
          <p:spPr>
            <a:xfrm>
              <a:off x="3628915" y="3427105"/>
              <a:ext cx="2049089" cy="242481"/>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300" b="0" i="0" u="none" strike="noStrike" kern="0" cap="none" spc="0" normalizeH="0" baseline="3000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8" name="圆角矩形 197"/>
            <p:cNvSpPr/>
            <p:nvPr/>
          </p:nvSpPr>
          <p:spPr>
            <a:xfrm>
              <a:off x="3628915" y="3715287"/>
              <a:ext cx="2053894" cy="246585"/>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99" name="圆角矩形 198"/>
            <p:cNvSpPr/>
            <p:nvPr/>
          </p:nvSpPr>
          <p:spPr>
            <a:xfrm>
              <a:off x="3619877" y="4003021"/>
              <a:ext cx="2065731" cy="248425"/>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p>
          </p:txBody>
        </p:sp>
        <p:sp>
          <p:nvSpPr>
            <p:cNvPr id="200" name="圆角矩形 199"/>
            <p:cNvSpPr/>
            <p:nvPr/>
          </p:nvSpPr>
          <p:spPr>
            <a:xfrm>
              <a:off x="3619280" y="4297148"/>
              <a:ext cx="2065731" cy="250399"/>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
        <p:nvSpPr>
          <p:cNvPr id="140" name="矩形 139"/>
          <p:cNvSpPr/>
          <p:nvPr/>
        </p:nvSpPr>
        <p:spPr>
          <a:xfrm>
            <a:off x="1410001" y="2023589"/>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41" name="矩形 140"/>
          <p:cNvSpPr/>
          <p:nvPr/>
        </p:nvSpPr>
        <p:spPr>
          <a:xfrm>
            <a:off x="1413797" y="2647324"/>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142" name="矩形 141"/>
          <p:cNvSpPr/>
          <p:nvPr/>
        </p:nvSpPr>
        <p:spPr>
          <a:xfrm>
            <a:off x="2784023" y="2647324"/>
            <a:ext cx="1152197"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cxnSp>
        <p:nvCxnSpPr>
          <p:cNvPr id="143" name="直接箭头连接符 142"/>
          <p:cNvCxnSpPr>
            <a:stCxn id="140" idx="2"/>
            <a:endCxn id="141" idx="0"/>
          </p:cNvCxnSpPr>
          <p:nvPr/>
        </p:nvCxnSpPr>
        <p:spPr>
          <a:xfrm>
            <a:off x="1997267" y="2447192"/>
            <a:ext cx="3796" cy="200132"/>
          </a:xfrm>
          <a:prstGeom prst="straightConnector1">
            <a:avLst/>
          </a:prstGeom>
          <a:noFill/>
          <a:ln w="6350" cap="flat" cmpd="sng" algn="ctr">
            <a:solidFill>
              <a:sysClr val="windowText" lastClr="000000"/>
            </a:solidFill>
            <a:prstDash val="solid"/>
            <a:miter lim="800000"/>
            <a:tailEnd type="triangle"/>
          </a:ln>
          <a:effectLst/>
        </p:spPr>
      </p:cxnSp>
      <p:cxnSp>
        <p:nvCxnSpPr>
          <p:cNvPr id="144" name="直接箭头连接符 143"/>
          <p:cNvCxnSpPr>
            <a:stCxn id="141" idx="3"/>
            <a:endCxn id="142" idx="1"/>
          </p:cNvCxnSpPr>
          <p:nvPr/>
        </p:nvCxnSpPr>
        <p:spPr>
          <a:xfrm>
            <a:off x="2588328" y="2842524"/>
            <a:ext cx="195695" cy="0"/>
          </a:xfrm>
          <a:prstGeom prst="straightConnector1">
            <a:avLst/>
          </a:prstGeom>
          <a:noFill/>
          <a:ln w="6350" cap="flat" cmpd="sng" algn="ctr">
            <a:solidFill>
              <a:sysClr val="windowText" lastClr="000000"/>
            </a:solidFill>
            <a:prstDash val="solid"/>
            <a:miter lim="800000"/>
            <a:tailEnd type="triangle"/>
          </a:ln>
          <a:effectLst/>
        </p:spPr>
      </p:cxnSp>
      <p:grpSp>
        <p:nvGrpSpPr>
          <p:cNvPr id="145" name="组合 144"/>
          <p:cNvGrpSpPr/>
          <p:nvPr/>
        </p:nvGrpSpPr>
        <p:grpSpPr>
          <a:xfrm>
            <a:off x="2789521" y="1933728"/>
            <a:ext cx="1144550" cy="538989"/>
            <a:chOff x="4747534" y="3476701"/>
            <a:chExt cx="1144550" cy="538989"/>
          </a:xfrm>
        </p:grpSpPr>
        <p:sp>
          <p:nvSpPr>
            <p:cNvPr id="192" name="文本框 191"/>
            <p:cNvSpPr txBox="1"/>
            <p:nvPr/>
          </p:nvSpPr>
          <p:spPr>
            <a:xfrm>
              <a:off x="4747534"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3" name="流程图: 多文档 192"/>
            <p:cNvSpPr/>
            <p:nvPr/>
          </p:nvSpPr>
          <p:spPr>
            <a:xfrm>
              <a:off x="4751330" y="34767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46" name="矩形 145"/>
          <p:cNvSpPr/>
          <p:nvPr/>
        </p:nvSpPr>
        <p:spPr>
          <a:xfrm>
            <a:off x="5295334" y="2023589"/>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47" name="矩形 146"/>
          <p:cNvSpPr/>
          <p:nvPr/>
        </p:nvSpPr>
        <p:spPr>
          <a:xfrm>
            <a:off x="5295334" y="2647324"/>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元数据描述</a:t>
            </a:r>
          </a:p>
        </p:txBody>
      </p:sp>
      <p:sp>
        <p:nvSpPr>
          <p:cNvPr id="148" name="矩形 147"/>
          <p:cNvSpPr/>
          <p:nvPr/>
        </p:nvSpPr>
        <p:spPr>
          <a:xfrm>
            <a:off x="6665561" y="2657309"/>
            <a:ext cx="1158380" cy="38041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cxnSp>
        <p:nvCxnSpPr>
          <p:cNvPr id="149" name="直接箭头连接符 148"/>
          <p:cNvCxnSpPr>
            <a:stCxn id="146" idx="2"/>
            <a:endCxn id="147" idx="0"/>
          </p:cNvCxnSpPr>
          <p:nvPr/>
        </p:nvCxnSpPr>
        <p:spPr>
          <a:xfrm>
            <a:off x="5882600" y="2447192"/>
            <a:ext cx="0" cy="200132"/>
          </a:xfrm>
          <a:prstGeom prst="straightConnector1">
            <a:avLst/>
          </a:prstGeom>
          <a:noFill/>
          <a:ln w="6350" cap="flat" cmpd="sng" algn="ctr">
            <a:solidFill>
              <a:sysClr val="windowText" lastClr="000000"/>
            </a:solidFill>
            <a:prstDash val="solid"/>
            <a:miter lim="800000"/>
            <a:tailEnd type="triangle"/>
          </a:ln>
          <a:effectLst/>
        </p:spPr>
      </p:cxnSp>
      <p:cxnSp>
        <p:nvCxnSpPr>
          <p:cNvPr id="150" name="直接箭头连接符 149"/>
          <p:cNvCxnSpPr>
            <a:stCxn id="147" idx="3"/>
            <a:endCxn id="148" idx="1"/>
          </p:cNvCxnSpPr>
          <p:nvPr/>
        </p:nvCxnSpPr>
        <p:spPr>
          <a:xfrm>
            <a:off x="6469865" y="2842524"/>
            <a:ext cx="195696" cy="4992"/>
          </a:xfrm>
          <a:prstGeom prst="straightConnector1">
            <a:avLst/>
          </a:prstGeom>
          <a:noFill/>
          <a:ln w="6350" cap="flat" cmpd="sng" algn="ctr">
            <a:solidFill>
              <a:sysClr val="windowText" lastClr="000000"/>
            </a:solidFill>
            <a:prstDash val="solid"/>
            <a:miter lim="800000"/>
            <a:tailEnd type="triangle"/>
          </a:ln>
          <a:effectLst/>
        </p:spPr>
      </p:cxnSp>
      <p:grpSp>
        <p:nvGrpSpPr>
          <p:cNvPr id="151" name="组合 150"/>
          <p:cNvGrpSpPr/>
          <p:nvPr/>
        </p:nvGrpSpPr>
        <p:grpSpPr>
          <a:xfrm>
            <a:off x="6674854" y="1971828"/>
            <a:ext cx="1140754" cy="538989"/>
            <a:chOff x="8632867" y="3514801"/>
            <a:chExt cx="1140754" cy="538989"/>
          </a:xfrm>
        </p:grpSpPr>
        <p:sp>
          <p:nvSpPr>
            <p:cNvPr id="190" name="文本框 189"/>
            <p:cNvSpPr txBox="1"/>
            <p:nvPr/>
          </p:nvSpPr>
          <p:spPr>
            <a:xfrm>
              <a:off x="8632867"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1" name="流程图: 多文档 190"/>
            <p:cNvSpPr/>
            <p:nvPr/>
          </p:nvSpPr>
          <p:spPr>
            <a:xfrm>
              <a:off x="8632867" y="35148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52" name="上箭头 151"/>
          <p:cNvSpPr/>
          <p:nvPr/>
        </p:nvSpPr>
        <p:spPr>
          <a:xfrm>
            <a:off x="7163077" y="2477990"/>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53" name="上箭头 152"/>
          <p:cNvSpPr/>
          <p:nvPr/>
        </p:nvSpPr>
        <p:spPr>
          <a:xfrm>
            <a:off x="3283439" y="2453515"/>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154" name="组合 153"/>
          <p:cNvGrpSpPr/>
          <p:nvPr/>
        </p:nvGrpSpPr>
        <p:grpSpPr>
          <a:xfrm>
            <a:off x="4437604" y="3224496"/>
            <a:ext cx="3563739" cy="1203054"/>
            <a:chOff x="6395617" y="4805569"/>
            <a:chExt cx="3563739" cy="1203054"/>
          </a:xfrm>
        </p:grpSpPr>
        <p:sp>
          <p:nvSpPr>
            <p:cNvPr id="188" name="矩形 187"/>
            <p:cNvSpPr/>
            <p:nvPr/>
          </p:nvSpPr>
          <p:spPr>
            <a:xfrm>
              <a:off x="6395617" y="4805569"/>
              <a:ext cx="3563739" cy="1203054"/>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89" name="矩形 188"/>
            <p:cNvSpPr/>
            <p:nvPr/>
          </p:nvSpPr>
          <p:spPr>
            <a:xfrm>
              <a:off x="6467032" y="4831729"/>
              <a:ext cx="58118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对比服务的封装发布</a:t>
              </a:r>
            </a:p>
          </p:txBody>
        </p:sp>
      </p:grpSp>
      <p:sp>
        <p:nvSpPr>
          <p:cNvPr id="161" name="矩形 160"/>
          <p:cNvSpPr/>
          <p:nvPr/>
        </p:nvSpPr>
        <p:spPr>
          <a:xfrm>
            <a:off x="176095" y="5161002"/>
            <a:ext cx="7924297" cy="10548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p:cNvSpPr/>
          <p:nvPr/>
        </p:nvSpPr>
        <p:spPr>
          <a:xfrm>
            <a:off x="710992" y="5209159"/>
            <a:ext cx="7290351" cy="965647"/>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p:cNvSpPr/>
          <p:nvPr/>
        </p:nvSpPr>
        <p:spPr>
          <a:xfrm>
            <a:off x="176094" y="5161002"/>
            <a:ext cx="475394" cy="1054854"/>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实验验证</a:t>
            </a:r>
          </a:p>
        </p:txBody>
      </p:sp>
      <p:grpSp>
        <p:nvGrpSpPr>
          <p:cNvPr id="164" name="组合 163"/>
          <p:cNvGrpSpPr/>
          <p:nvPr/>
        </p:nvGrpSpPr>
        <p:grpSpPr>
          <a:xfrm>
            <a:off x="787336" y="5265712"/>
            <a:ext cx="7141522" cy="845594"/>
            <a:chOff x="2745349" y="6138006"/>
            <a:chExt cx="7141522" cy="845594"/>
          </a:xfrm>
        </p:grpSpPr>
        <p:sp>
          <p:nvSpPr>
            <p:cNvPr id="177" name="圆角矩形 176"/>
            <p:cNvSpPr/>
            <p:nvPr/>
          </p:nvSpPr>
          <p:spPr>
            <a:xfrm>
              <a:off x="2745349" y="6201504"/>
              <a:ext cx="3403991" cy="316417"/>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IBIS, Biome-BGC, LPJ DGVM</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模型服务的发布</a:t>
              </a:r>
            </a:p>
          </p:txBody>
        </p:sp>
        <p:sp>
          <p:nvSpPr>
            <p:cNvPr id="178" name="圆角矩形 177"/>
            <p:cNvSpPr/>
            <p:nvPr/>
          </p:nvSpPr>
          <p:spPr>
            <a:xfrm>
              <a:off x="2745350" y="6603684"/>
              <a:ext cx="3403990" cy="322582"/>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气象、土壤、植被和站点数据服务的发布</a:t>
              </a:r>
            </a:p>
          </p:txBody>
        </p:sp>
        <p:sp>
          <p:nvSpPr>
            <p:cNvPr id="179" name="圆角矩形 178"/>
            <p:cNvSpPr/>
            <p:nvPr/>
          </p:nvSpPr>
          <p:spPr>
            <a:xfrm>
              <a:off x="6482881" y="6138006"/>
              <a:ext cx="1232193" cy="845594"/>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40595</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个网格点和</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231</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个观测站点的批量模拟</a:t>
              </a:r>
            </a:p>
          </p:txBody>
        </p:sp>
        <p:sp>
          <p:nvSpPr>
            <p:cNvPr id="180" name="圆角矩形 179"/>
            <p:cNvSpPr/>
            <p:nvPr/>
          </p:nvSpPr>
          <p:spPr>
            <a:xfrm>
              <a:off x="7958148" y="6201504"/>
              <a:ext cx="1928723" cy="724761"/>
            </a:xfrm>
            <a:prstGeom prst="roundRect">
              <a:avLst/>
            </a:prstGeom>
            <a:solidFill>
              <a:sysClr val="window" lastClr="FFFFFF"/>
            </a:solidFill>
            <a:ln w="12700" cap="flat" cmpd="sng" algn="ctr">
              <a:solidFill>
                <a:sysClr val="windowText" lastClr="000000"/>
              </a:solidFill>
              <a:prstDash val="solid"/>
              <a:miter lim="800000"/>
            </a:ln>
            <a:effectLst/>
          </p:spPr>
          <p:txBody>
            <a:bodyPr lIns="72000" r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观测站点对比</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全球时空分布格局对比</a:t>
              </a:r>
            </a:p>
          </p:txBody>
        </p:sp>
        <p:cxnSp>
          <p:nvCxnSpPr>
            <p:cNvPr id="181" name="肘形连接符 180"/>
            <p:cNvCxnSpPr>
              <a:stCxn id="177" idx="3"/>
              <a:endCxn id="179" idx="1"/>
            </p:cNvCxnSpPr>
            <p:nvPr/>
          </p:nvCxnSpPr>
          <p:spPr>
            <a:xfrm>
              <a:off x="6149340" y="6359713"/>
              <a:ext cx="333541" cy="201090"/>
            </a:xfrm>
            <a:prstGeom prst="bentConnector3">
              <a:avLst/>
            </a:prstGeom>
            <a:noFill/>
            <a:ln w="6350" cap="flat" cmpd="sng" algn="ctr">
              <a:solidFill>
                <a:sysClr val="windowText" lastClr="000000"/>
              </a:solidFill>
              <a:prstDash val="solid"/>
              <a:miter lim="800000"/>
              <a:tailEnd type="triangle"/>
            </a:ln>
            <a:effectLst/>
          </p:spPr>
        </p:cxnSp>
        <p:cxnSp>
          <p:nvCxnSpPr>
            <p:cNvPr id="182" name="肘形连接符 181"/>
            <p:cNvCxnSpPr>
              <a:stCxn id="178" idx="3"/>
              <a:endCxn id="179" idx="1"/>
            </p:cNvCxnSpPr>
            <p:nvPr/>
          </p:nvCxnSpPr>
          <p:spPr>
            <a:xfrm flipV="1">
              <a:off x="6149340" y="6560803"/>
              <a:ext cx="333541" cy="204172"/>
            </a:xfrm>
            <a:prstGeom prst="bentConnector3">
              <a:avLst/>
            </a:prstGeom>
            <a:noFill/>
            <a:ln w="6350" cap="flat" cmpd="sng" algn="ctr">
              <a:solidFill>
                <a:sysClr val="windowText" lastClr="000000"/>
              </a:solidFill>
              <a:prstDash val="solid"/>
              <a:miter lim="800000"/>
              <a:tailEnd type="triangle"/>
            </a:ln>
            <a:effectLst/>
          </p:spPr>
        </p:cxnSp>
      </p:grpSp>
      <p:cxnSp>
        <p:nvCxnSpPr>
          <p:cNvPr id="165" name="直接箭头连接符 164"/>
          <p:cNvCxnSpPr>
            <a:stCxn id="179" idx="3"/>
            <a:endCxn id="180" idx="1"/>
          </p:cNvCxnSpPr>
          <p:nvPr/>
        </p:nvCxnSpPr>
        <p:spPr>
          <a:xfrm>
            <a:off x="5757061" y="5688509"/>
            <a:ext cx="243074" cy="3082"/>
          </a:xfrm>
          <a:prstGeom prst="straightConnector1">
            <a:avLst/>
          </a:prstGeom>
          <a:noFill/>
          <a:ln w="6350" cap="flat" cmpd="sng" algn="ctr">
            <a:solidFill>
              <a:sysClr val="windowText" lastClr="000000"/>
            </a:solidFill>
            <a:prstDash val="solid"/>
            <a:miter lim="800000"/>
            <a:tailEnd type="triangle"/>
          </a:ln>
          <a:effectLst/>
        </p:spPr>
      </p:cxnSp>
      <p:sp>
        <p:nvSpPr>
          <p:cNvPr id="166" name="矩形 165"/>
          <p:cNvSpPr/>
          <p:nvPr/>
        </p:nvSpPr>
        <p:spPr>
          <a:xfrm>
            <a:off x="999264" y="4617785"/>
            <a:ext cx="1665666"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对比方案设计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和结构化表达</a:t>
            </a:r>
          </a:p>
        </p:txBody>
      </p:sp>
      <p:sp>
        <p:nvSpPr>
          <p:cNvPr id="167" name="矩形 166"/>
          <p:cNvSpPr/>
          <p:nvPr/>
        </p:nvSpPr>
        <p:spPr>
          <a:xfrm>
            <a:off x="3140674" y="4617785"/>
            <a:ext cx="2055564"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对比科学工作流</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可视化表达和结构化存储</a:t>
            </a:r>
          </a:p>
        </p:txBody>
      </p:sp>
      <p:sp>
        <p:nvSpPr>
          <p:cNvPr id="168" name="矩形 167"/>
          <p:cNvSpPr/>
          <p:nvPr/>
        </p:nvSpPr>
        <p:spPr>
          <a:xfrm>
            <a:off x="5671982" y="4618881"/>
            <a:ext cx="2025702" cy="416709"/>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对比任务的执行</a:t>
            </a:r>
          </a:p>
        </p:txBody>
      </p:sp>
      <p:cxnSp>
        <p:nvCxnSpPr>
          <p:cNvPr id="169" name="直接连接符 168"/>
          <p:cNvCxnSpPr>
            <a:stCxn id="128" idx="2"/>
            <a:endCxn id="128" idx="1"/>
          </p:cNvCxnSpPr>
          <p:nvPr/>
        </p:nvCxnSpPr>
        <p:spPr>
          <a:xfrm flipV="1">
            <a:off x="8100392" y="3206682"/>
            <a:ext cx="0" cy="1283640"/>
          </a:xfrm>
          <a:prstGeom prst="line">
            <a:avLst/>
          </a:prstGeom>
          <a:noFill/>
          <a:ln w="6350" cap="flat" cmpd="sng" algn="ctr">
            <a:solidFill>
              <a:sysClr val="windowText" lastClr="000000"/>
            </a:solidFill>
            <a:prstDash val="solid"/>
            <a:miter lim="800000"/>
          </a:ln>
          <a:effectLst/>
        </p:spPr>
      </p:cxnSp>
      <p:sp>
        <p:nvSpPr>
          <p:cNvPr id="170" name="矩形 169"/>
          <p:cNvSpPr/>
          <p:nvPr/>
        </p:nvSpPr>
        <p:spPr>
          <a:xfrm>
            <a:off x="5295334" y="3332266"/>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71" name="矩形 170"/>
          <p:cNvSpPr/>
          <p:nvPr/>
        </p:nvSpPr>
        <p:spPr>
          <a:xfrm>
            <a:off x="5295334" y="3956001"/>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172" name="矩形 171"/>
          <p:cNvSpPr/>
          <p:nvPr/>
        </p:nvSpPr>
        <p:spPr>
          <a:xfrm>
            <a:off x="6665561" y="3965986"/>
            <a:ext cx="1158380" cy="38041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grpSp>
        <p:nvGrpSpPr>
          <p:cNvPr id="173" name="组合 172"/>
          <p:cNvGrpSpPr/>
          <p:nvPr/>
        </p:nvGrpSpPr>
        <p:grpSpPr>
          <a:xfrm>
            <a:off x="6674854" y="3280505"/>
            <a:ext cx="1140754" cy="538989"/>
            <a:chOff x="8632867" y="3514801"/>
            <a:chExt cx="1140754" cy="538989"/>
          </a:xfrm>
        </p:grpSpPr>
        <p:sp>
          <p:nvSpPr>
            <p:cNvPr id="175" name="文本框 174"/>
            <p:cNvSpPr txBox="1"/>
            <p:nvPr/>
          </p:nvSpPr>
          <p:spPr>
            <a:xfrm>
              <a:off x="8632867"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6" name="流程图: 多文档 175"/>
            <p:cNvSpPr/>
            <p:nvPr/>
          </p:nvSpPr>
          <p:spPr>
            <a:xfrm>
              <a:off x="8632867" y="35148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74" name="上箭头 173"/>
          <p:cNvSpPr/>
          <p:nvPr/>
        </p:nvSpPr>
        <p:spPr>
          <a:xfrm>
            <a:off x="7163077" y="3786667"/>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18"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67"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14</a:t>
            </a:r>
            <a:endParaRPr lang="zh-CN" altLang="en-US" sz="1000" dirty="0">
              <a:ea typeface="宋体" charset="-122"/>
            </a:endParaRPr>
          </a:p>
        </p:txBody>
      </p:sp>
    </p:spTree>
    <p:extLst>
      <p:ext uri="{BB962C8B-B14F-4D97-AF65-F5344CB8AC3E}">
        <p14:creationId xmlns:p14="http://schemas.microsoft.com/office/powerpoint/2010/main" val="570031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2123728" y="2276872"/>
            <a:ext cx="4657554" cy="3809405"/>
            <a:chOff x="1954387" y="2026294"/>
            <a:chExt cx="4657554"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7" y="2069156"/>
              <a:ext cx="3187650"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3793213"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9" y="4427732"/>
              <a:ext cx="3541112"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研究内容和成果</a:t>
              </a:r>
              <a:endParaRPr lang="en-US" altLang="zh-CN" sz="2400" dirty="0">
                <a:solidFill>
                  <a:srgbClr val="FF0000"/>
                </a:solidFill>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9" y="5192762"/>
              <a:ext cx="3541112"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1" y="2861404"/>
              <a:ext cx="3773720"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15</a:t>
            </a:r>
            <a:endParaRPr lang="zh-CN" altLang="en-US" sz="1000" dirty="0">
              <a:ea typeface="宋体" charset="-122"/>
            </a:endParaRPr>
          </a:p>
        </p:txBody>
      </p:sp>
    </p:spTree>
    <p:extLst>
      <p:ext uri="{BB962C8B-B14F-4D97-AF65-F5344CB8AC3E}">
        <p14:creationId xmlns:p14="http://schemas.microsoft.com/office/powerpoint/2010/main" val="2615065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a:t>4</a:t>
            </a:r>
            <a:r>
              <a:rPr lang="en-US" altLang="zh-CN" dirty="0" smtClean="0"/>
              <a:t> </a:t>
            </a:r>
            <a:r>
              <a:rPr lang="zh-CN" altLang="en-US" dirty="0" smtClean="0"/>
              <a:t>研究内容和成果</a:t>
            </a:r>
            <a:endParaRPr lang="zh-CN" altLang="en-US" dirty="0"/>
          </a:p>
        </p:txBody>
      </p:sp>
      <p:sp>
        <p:nvSpPr>
          <p:cNvPr id="19" name="灯片编号占位符 18"/>
          <p:cNvSpPr>
            <a:spLocks noGrp="1"/>
          </p:cNvSpPr>
          <p:nvPr>
            <p:ph type="sldNum" sz="quarter" idx="11"/>
          </p:nvPr>
        </p:nvSpPr>
        <p:spPr/>
        <p:txBody>
          <a:bodyPr/>
          <a:lstStyle/>
          <a:p>
            <a:fld id="{57EA92A5-C027-4AA6-B826-350AEA676BBC}" type="slidenum">
              <a:rPr lang="zh-CN" altLang="en-US" smtClean="0"/>
              <a:pPr/>
              <a:t>16</a:t>
            </a:fld>
            <a:endParaRPr lang="zh-CN" altLang="en-US"/>
          </a:p>
        </p:txBody>
      </p:sp>
      <p:grpSp>
        <p:nvGrpSpPr>
          <p:cNvPr id="20" name="组合 19"/>
          <p:cNvGrpSpPr/>
          <p:nvPr/>
        </p:nvGrpSpPr>
        <p:grpSpPr>
          <a:xfrm>
            <a:off x="971600" y="1557338"/>
            <a:ext cx="6096000" cy="3528392"/>
            <a:chOff x="1403648" y="1844824"/>
            <a:chExt cx="6096000" cy="3528392"/>
          </a:xfrm>
        </p:grpSpPr>
        <p:graphicFrame>
          <p:nvGraphicFramePr>
            <p:cNvPr id="7" name="图示 6"/>
            <p:cNvGraphicFramePr/>
            <p:nvPr>
              <p:extLst>
                <p:ext uri="{D42A27DB-BD31-4B8C-83A1-F6EECF244321}">
                  <p14:modId xmlns:p14="http://schemas.microsoft.com/office/powerpoint/2010/main" val="2386144009"/>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6"/>
            <p:cNvSpPr txBox="1">
              <a:spLocks noChangeArrowheads="1"/>
            </p:cNvSpPr>
            <p:nvPr/>
          </p:nvSpPr>
          <p:spPr bwMode="auto">
            <a:xfrm>
              <a:off x="1607892" y="2180109"/>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9" name="TextBox 7"/>
            <p:cNvSpPr txBox="1">
              <a:spLocks noChangeArrowheads="1"/>
            </p:cNvSpPr>
            <p:nvPr/>
          </p:nvSpPr>
          <p:spPr bwMode="auto">
            <a:xfrm>
              <a:off x="1977156" y="3004052"/>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10" name="TextBox 8"/>
            <p:cNvSpPr txBox="1">
              <a:spLocks noChangeArrowheads="1"/>
            </p:cNvSpPr>
            <p:nvPr/>
          </p:nvSpPr>
          <p:spPr bwMode="auto">
            <a:xfrm>
              <a:off x="1945250" y="3827995"/>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sp>
          <p:nvSpPr>
            <p:cNvPr id="21" name="TextBox 8"/>
            <p:cNvSpPr txBox="1">
              <a:spLocks noChangeArrowheads="1"/>
            </p:cNvSpPr>
            <p:nvPr/>
          </p:nvSpPr>
          <p:spPr bwMode="auto">
            <a:xfrm>
              <a:off x="1620937" y="4612520"/>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smtClean="0">
                  <a:latin typeface="Broadway" panose="04040905080B02020502" pitchFamily="82" charset="0"/>
                </a:rPr>
                <a:t>4</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110809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17</a:t>
            </a:fld>
            <a:endParaRPr lang="zh-CN" altLang="en-US"/>
          </a:p>
        </p:txBody>
      </p:sp>
      <p:grpSp>
        <p:nvGrpSpPr>
          <p:cNvPr id="23" name="组合 22"/>
          <p:cNvGrpSpPr/>
          <p:nvPr/>
        </p:nvGrpSpPr>
        <p:grpSpPr>
          <a:xfrm>
            <a:off x="971600" y="1557338"/>
            <a:ext cx="6096000" cy="3528392"/>
            <a:chOff x="1403648" y="1844824"/>
            <a:chExt cx="6096000" cy="3528392"/>
          </a:xfrm>
        </p:grpSpPr>
        <p:graphicFrame>
          <p:nvGraphicFramePr>
            <p:cNvPr id="24" name="图示 23"/>
            <p:cNvGraphicFramePr/>
            <p:nvPr>
              <p:extLst>
                <p:ext uri="{D42A27DB-BD31-4B8C-83A1-F6EECF244321}">
                  <p14:modId xmlns:p14="http://schemas.microsoft.com/office/powerpoint/2010/main" val="3670385661"/>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05555" y="2348334"/>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977156" y="3384083"/>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44" name="TextBox 8"/>
            <p:cNvSpPr txBox="1">
              <a:spLocks noChangeArrowheads="1"/>
            </p:cNvSpPr>
            <p:nvPr/>
          </p:nvSpPr>
          <p:spPr bwMode="auto">
            <a:xfrm>
              <a:off x="1705555" y="4508574"/>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790292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151582"/>
          </a:xfrm>
        </p:spPr>
        <p:txBody>
          <a:bodyPr/>
          <a:lstStyle/>
          <a:p>
            <a:pPr lvl="0"/>
            <a:r>
              <a:rPr lang="en-US" altLang="zh-CN" sz="2000" dirty="0" smtClean="0">
                <a:latin typeface="宋体" panose="02010600030101010101" pitchFamily="2" charset="-122"/>
                <a:ea typeface="宋体" panose="02010600030101010101" pitchFamily="2" charset="-122"/>
              </a:rPr>
              <a:t>IBIS</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Biome-BGC</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LPJ</a:t>
            </a:r>
            <a:r>
              <a:rPr lang="zh-CN" altLang="en-US" sz="2000" dirty="0" smtClean="0">
                <a:latin typeface="宋体" panose="02010600030101010101" pitchFamily="2" charset="-122"/>
                <a:ea typeface="宋体" panose="02010600030101010101" pitchFamily="2" charset="-122"/>
              </a:rPr>
              <a:t>模型都是开源的生态过程模型，都经历了多个版本的迭代和完善，对全球尺度下的陆地碳循环过程具有良好的模拟能力。</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4.1.1 </a:t>
            </a:r>
            <a:r>
              <a:rPr lang="zh-CN" altLang="en-US" sz="2000" kern="0" dirty="0" smtClean="0">
                <a:latin typeface="宋体" panose="02010600030101010101" pitchFamily="2" charset="-122"/>
                <a:ea typeface="宋体" panose="02010600030101010101" pitchFamily="2" charset="-122"/>
              </a:rPr>
              <a:t>典型陆地碳循环模型</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18</a:t>
            </a:fld>
            <a:endParaRPr lang="zh-CN" altLang="en-US"/>
          </a:p>
        </p:txBody>
      </p:sp>
      <p:pic>
        <p:nvPicPr>
          <p:cNvPr id="6" name="图片 5"/>
          <p:cNvPicPr>
            <a:picLocks noChangeAspect="1"/>
          </p:cNvPicPr>
          <p:nvPr/>
        </p:nvPicPr>
        <p:blipFill>
          <a:blip r:embed="rId3"/>
          <a:stretch>
            <a:fillRect/>
          </a:stretch>
        </p:blipFill>
        <p:spPr>
          <a:xfrm>
            <a:off x="225467" y="2781474"/>
            <a:ext cx="4247615" cy="2296220"/>
          </a:xfrm>
          <a:prstGeom prst="rect">
            <a:avLst/>
          </a:prstGeom>
        </p:spPr>
      </p:pic>
      <p:pic>
        <p:nvPicPr>
          <p:cNvPr id="7" name="图片 6"/>
          <p:cNvPicPr>
            <a:picLocks noChangeAspect="1"/>
          </p:cNvPicPr>
          <p:nvPr/>
        </p:nvPicPr>
        <p:blipFill>
          <a:blip r:embed="rId4"/>
          <a:stretch>
            <a:fillRect/>
          </a:stretch>
        </p:blipFill>
        <p:spPr>
          <a:xfrm>
            <a:off x="4624275" y="2637447"/>
            <a:ext cx="4139952" cy="4220553"/>
          </a:xfrm>
          <a:prstGeom prst="rect">
            <a:avLst/>
          </a:prstGeom>
        </p:spPr>
      </p:pic>
      <p:pic>
        <p:nvPicPr>
          <p:cNvPr id="8" name="图片 7"/>
          <p:cNvPicPr>
            <a:picLocks noChangeAspect="1"/>
          </p:cNvPicPr>
          <p:nvPr/>
        </p:nvPicPr>
        <p:blipFill>
          <a:blip r:embed="rId5"/>
          <a:stretch>
            <a:fillRect/>
          </a:stretch>
        </p:blipFill>
        <p:spPr>
          <a:xfrm>
            <a:off x="277290" y="2071688"/>
            <a:ext cx="4241802" cy="4786312"/>
          </a:xfrm>
          <a:prstGeom prst="rect">
            <a:avLst/>
          </a:prstGeom>
        </p:spPr>
      </p:pic>
    </p:spTree>
    <p:extLst>
      <p:ext uri="{BB962C8B-B14F-4D97-AF65-F5344CB8AC3E}">
        <p14:creationId xmlns:p14="http://schemas.microsoft.com/office/powerpoint/2010/main" val="715195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4535958"/>
          </a:xfrm>
        </p:spPr>
        <p:txBody>
          <a:bodyPr/>
          <a:lstStyle/>
          <a:p>
            <a:pPr lvl="0"/>
            <a:r>
              <a:rPr lang="zh-CN" altLang="en-US" sz="2000" dirty="0" smtClean="0">
                <a:latin typeface="宋体" panose="02010600030101010101" pitchFamily="2" charset="-122"/>
                <a:ea typeface="宋体" panose="02010600030101010101" pitchFamily="2" charset="-122"/>
              </a:rPr>
              <a:t>开放式对比的</a:t>
            </a:r>
            <a:r>
              <a:rPr lang="zh-CN" altLang="en-US" sz="2000" dirty="0" smtClean="0">
                <a:solidFill>
                  <a:srgbClr val="FF0000"/>
                </a:solidFill>
                <a:latin typeface="宋体" panose="02010600030101010101" pitchFamily="2" charset="-122"/>
                <a:ea typeface="宋体" panose="02010600030101010101" pitchFamily="2" charset="-122"/>
              </a:rPr>
              <a:t>公平</a:t>
            </a:r>
            <a:r>
              <a:rPr lang="zh-CN" altLang="en-US" sz="2000" dirty="0" smtClean="0">
                <a:solidFill>
                  <a:srgbClr val="FF0000"/>
                </a:solidFill>
                <a:latin typeface="宋体" panose="02010600030101010101" pitchFamily="2" charset="-122"/>
                <a:ea typeface="宋体" panose="02010600030101010101" pitchFamily="2" charset="-122"/>
              </a:rPr>
              <a:t>公开</a:t>
            </a:r>
            <a:r>
              <a:rPr lang="zh-CN" altLang="en-US" sz="2000" dirty="0" smtClean="0">
                <a:latin typeface="宋体" panose="02010600030101010101" pitchFamily="2" charset="-122"/>
                <a:ea typeface="宋体" panose="02010600030101010101" pitchFamily="2" charset="-122"/>
              </a:rPr>
              <a:t>需求</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驱动数据的</a:t>
            </a:r>
            <a:r>
              <a:rPr lang="zh-CN" altLang="en-US" sz="1600" dirty="0" smtClean="0">
                <a:latin typeface="宋体" panose="02010600030101010101" pitchFamily="2" charset="-122"/>
                <a:ea typeface="宋体" panose="02010600030101010101" pitchFamily="2" charset="-122"/>
              </a:rPr>
              <a:t>一致</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模型资源和数据资源的</a:t>
            </a:r>
            <a:r>
              <a:rPr lang="zh-CN" altLang="en-US" sz="1600" dirty="0" smtClean="0">
                <a:latin typeface="宋体" panose="02010600030101010101" pitchFamily="2" charset="-122"/>
                <a:ea typeface="宋体" panose="02010600030101010101" pitchFamily="2" charset="-122"/>
              </a:rPr>
              <a:t>公开</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对比流程的</a:t>
            </a:r>
            <a:r>
              <a:rPr lang="zh-CN" altLang="en-US" sz="1600" dirty="0" smtClean="0">
                <a:latin typeface="宋体" panose="02010600030101010101" pitchFamily="2" charset="-122"/>
                <a:ea typeface="宋体" panose="02010600030101010101" pitchFamily="2" charset="-122"/>
              </a:rPr>
              <a:t>公开</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对比结果的</a:t>
            </a:r>
            <a:r>
              <a:rPr lang="zh-CN" altLang="en-US" sz="1600" dirty="0" smtClean="0">
                <a:latin typeface="宋体" panose="02010600030101010101" pitchFamily="2" charset="-122"/>
                <a:ea typeface="宋体" panose="02010600030101010101" pitchFamily="2" charset="-122"/>
              </a:rPr>
              <a:t>公开</a:t>
            </a:r>
            <a:endParaRPr lang="en-US" altLang="zh-CN" sz="16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开放式对比的</a:t>
            </a:r>
            <a:r>
              <a:rPr lang="zh-CN" altLang="en-US" sz="2000" dirty="0" smtClean="0">
                <a:solidFill>
                  <a:srgbClr val="FF0000"/>
                </a:solidFill>
                <a:latin typeface="宋体" panose="02010600030101010101" pitchFamily="2" charset="-122"/>
                <a:ea typeface="宋体" panose="02010600030101010101" pitchFamily="2" charset="-122"/>
              </a:rPr>
              <a:t>可</a:t>
            </a:r>
            <a:r>
              <a:rPr lang="zh-CN" altLang="en-US" sz="2000" dirty="0" smtClean="0">
                <a:solidFill>
                  <a:srgbClr val="FF0000"/>
                </a:solidFill>
                <a:latin typeface="宋体" panose="02010600030101010101" pitchFamily="2" charset="-122"/>
                <a:ea typeface="宋体" panose="02010600030101010101" pitchFamily="2" charset="-122"/>
              </a:rPr>
              <a:t>重用</a:t>
            </a:r>
            <a:r>
              <a:rPr lang="zh-CN" altLang="en-US" sz="2000" dirty="0" smtClean="0">
                <a:latin typeface="宋体" panose="02010600030101010101" pitchFamily="2" charset="-122"/>
                <a:ea typeface="宋体" panose="02010600030101010101" pitchFamily="2" charset="-122"/>
              </a:rPr>
              <a:t>需求</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不同研究情景上对比方案的重用</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历史模拟</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未来预测</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参数敏感性分析</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参数</a:t>
            </a:r>
            <a:r>
              <a:rPr lang="zh-CN" altLang="en-US" sz="1400" dirty="0" smtClean="0">
                <a:latin typeface="宋体" panose="02010600030101010101" pitchFamily="2" charset="-122"/>
                <a:ea typeface="宋体" panose="02010600030101010101" pitchFamily="2" charset="-122"/>
              </a:rPr>
              <a:t>校准</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不同时空范围和尺度上对比方案的重用</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不同模型之间对比方案的</a:t>
            </a:r>
            <a:r>
              <a:rPr lang="zh-CN" altLang="en-US" sz="1600" dirty="0" smtClean="0">
                <a:latin typeface="宋体" panose="02010600030101010101" pitchFamily="2" charset="-122"/>
                <a:ea typeface="宋体" panose="02010600030101010101" pitchFamily="2" charset="-122"/>
              </a:rPr>
              <a:t>重用</a:t>
            </a:r>
            <a:endParaRPr lang="en-US"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4.1.2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a:t>
            </a:r>
            <a:r>
              <a:rPr lang="zh-CN" altLang="en-US" sz="2000" kern="0" dirty="0" smtClean="0">
                <a:latin typeface="宋体" panose="02010600030101010101" pitchFamily="2" charset="-122"/>
                <a:ea typeface="宋体" panose="02010600030101010101" pitchFamily="2" charset="-122"/>
              </a:rPr>
              <a:t>对比</a:t>
            </a:r>
            <a:r>
              <a:rPr lang="zh-CN" altLang="en-US" sz="2000" kern="0" dirty="0" smtClean="0">
                <a:latin typeface="宋体" panose="02010600030101010101" pitchFamily="2" charset="-122"/>
                <a:ea typeface="宋体" panose="02010600030101010101" pitchFamily="2" charset="-122"/>
              </a:rPr>
              <a:t>方案需求分析</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19</a:t>
            </a:fld>
            <a:endParaRPr lang="zh-CN" altLang="en-US"/>
          </a:p>
        </p:txBody>
      </p:sp>
    </p:spTree>
    <p:extLst>
      <p:ext uri="{BB962C8B-B14F-4D97-AF65-F5344CB8AC3E}">
        <p14:creationId xmlns:p14="http://schemas.microsoft.com/office/powerpoint/2010/main" val="11953856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研究</a:t>
              </a:r>
              <a:r>
                <a:rPr kumimoji="1" lang="zh-CN" altLang="en-US" sz="2400" b="1" dirty="0" smtClean="0">
                  <a:solidFill>
                    <a:srgbClr val="FF0000"/>
                  </a:solidFill>
                  <a:latin typeface="微软雅黑" pitchFamily="34" charset="-122"/>
                  <a:ea typeface="微软雅黑" pitchFamily="34" charset="-122"/>
                </a:rPr>
                <a:t>背景</a:t>
              </a:r>
              <a:r>
                <a:rPr kumimoji="1" lang="zh-CN" altLang="en-US" sz="2400" b="1" dirty="0">
                  <a:solidFill>
                    <a:srgbClr val="FF0000"/>
                  </a:solidFill>
                  <a:latin typeface="微软雅黑" pitchFamily="34" charset="-122"/>
                  <a:ea typeface="微软雅黑" pitchFamily="34" charset="-122"/>
                </a:rPr>
                <a:t>和研究意义</a:t>
              </a:r>
              <a:endParaRPr lang="en-US" altLang="zh-CN" sz="2400" dirty="0">
                <a:solidFill>
                  <a:srgbClr val="FF0000"/>
                </a:solidFill>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2"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2</a:t>
            </a:r>
            <a:endParaRPr lang="zh-CN" altLang="en-US" sz="1000" dirty="0">
              <a:ea typeface="宋体" charset="-122"/>
            </a:endParaRPr>
          </a:p>
        </p:txBody>
      </p:sp>
    </p:spTree>
    <p:extLst>
      <p:ext uri="{BB962C8B-B14F-4D97-AF65-F5344CB8AC3E}">
        <p14:creationId xmlns:p14="http://schemas.microsoft.com/office/powerpoint/2010/main" val="23754639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447726"/>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陆地碳循环模型对比方案</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主题：描述研究的问题和情景，以及对比的碳循环通量要素。对应着</a:t>
            </a:r>
            <a:r>
              <a:rPr lang="zh-CN" altLang="en-US" sz="1600" dirty="0">
                <a:solidFill>
                  <a:srgbClr val="FF0000"/>
                </a:solidFill>
                <a:latin typeface="宋体" panose="02010600030101010101" pitchFamily="2" charset="-122"/>
                <a:ea typeface="宋体" panose="02010600030101010101" pitchFamily="2" charset="-122"/>
              </a:rPr>
              <a:t>研究情景的</a:t>
            </a:r>
            <a:r>
              <a:rPr lang="zh-CN" altLang="en-US" sz="1600" dirty="0" smtClean="0">
                <a:solidFill>
                  <a:srgbClr val="FF0000"/>
                </a:solidFill>
                <a:latin typeface="宋体" panose="02010600030101010101" pitchFamily="2" charset="-122"/>
                <a:ea typeface="宋体" panose="02010600030101010101" pitchFamily="2" charset="-122"/>
              </a:rPr>
              <a:t>多样性</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工程：确定参与对比的模型，以及对这些模型的模拟结果采用的对比方法。对比工程层解决了</a:t>
            </a:r>
            <a:r>
              <a:rPr lang="zh-CN" altLang="en-US" sz="1600" dirty="0">
                <a:solidFill>
                  <a:srgbClr val="FF0000"/>
                </a:solidFill>
                <a:latin typeface="宋体" panose="02010600030101010101" pitchFamily="2" charset="-122"/>
                <a:ea typeface="宋体" panose="02010600030101010101" pitchFamily="2" charset="-122"/>
              </a:rPr>
              <a:t>模型的增量扩展</a:t>
            </a:r>
            <a:r>
              <a:rPr lang="zh-CN" altLang="en-US" sz="1600" dirty="0" smtClean="0">
                <a:latin typeface="宋体" panose="02010600030101010101" pitchFamily="2" charset="-122"/>
                <a:ea typeface="宋体" panose="02010600030101010101" pitchFamily="2" charset="-122"/>
              </a:rPr>
              <a:t>问题</a:t>
            </a:r>
            <a:r>
              <a:rPr lang="zh-CN" altLang="en-US" sz="1600" dirty="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任务：配置了模型的驱动数据，通过这些驱动数据可以驱动对比任务的开展</a:t>
            </a:r>
            <a:r>
              <a:rPr lang="zh-CN" altLang="en-US" sz="1600" dirty="0" smtClean="0">
                <a:latin typeface="宋体" panose="02010600030101010101" pitchFamily="2" charset="-122"/>
                <a:ea typeface="宋体" panose="02010600030101010101" pitchFamily="2" charset="-122"/>
              </a:rPr>
              <a:t>。对比任务层解决了对比方案</a:t>
            </a:r>
            <a:r>
              <a:rPr lang="zh-CN" altLang="en-US" sz="1600" dirty="0" smtClean="0">
                <a:solidFill>
                  <a:srgbClr val="FF0000"/>
                </a:solidFill>
                <a:latin typeface="宋体" panose="02010600030101010101" pitchFamily="2" charset="-122"/>
                <a:ea typeface="宋体" panose="02010600030101010101" pitchFamily="2" charset="-122"/>
              </a:rPr>
              <a:t>在不同时空范围和尺度上的重用</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4.1.2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a:t>
            </a:r>
            <a:r>
              <a:rPr lang="zh-CN" altLang="en-US" sz="2000" kern="0" dirty="0" smtClean="0">
                <a:latin typeface="宋体" panose="02010600030101010101" pitchFamily="2" charset="-122"/>
                <a:ea typeface="宋体" panose="02010600030101010101" pitchFamily="2" charset="-122"/>
              </a:rPr>
              <a:t>对比方案设计</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20</a:t>
            </a:fld>
            <a:endParaRPr lang="zh-CN" altLang="en-US"/>
          </a:p>
        </p:txBody>
      </p:sp>
      <p:pic>
        <p:nvPicPr>
          <p:cNvPr id="20482" name="Picture 2" descr="G:\doc\papers\graduate-thesis\thuthesis\figures\topic-sln-task.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331640" y="4221088"/>
            <a:ext cx="4392488" cy="19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1237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4.1 </a:t>
            </a:r>
            <a:r>
              <a:rPr lang="zh-CN" altLang="en-US" sz="2400" dirty="0"/>
              <a:t>陆地碳循环模型开放式对比系统框架</a:t>
            </a:r>
          </a:p>
        </p:txBody>
      </p:sp>
      <p:sp>
        <p:nvSpPr>
          <p:cNvPr id="4" name="内容占位符 2"/>
          <p:cNvSpPr txBox="1">
            <a:spLocks/>
          </p:cNvSpPr>
          <p:nvPr/>
        </p:nvSpPr>
        <p:spPr bwMode="auto">
          <a:xfrm>
            <a:off x="490112" y="1066800"/>
            <a:ext cx="517788" cy="5691699"/>
          </a:xfrm>
          <a:prstGeom prst="rect">
            <a:avLst/>
          </a:prstGeom>
          <a:noFill/>
          <a:ln w="9525">
            <a:noFill/>
            <a:miter lim="800000"/>
            <a:headEnd/>
            <a:tailEnd/>
          </a:ln>
        </p:spPr>
        <p:txBody>
          <a:bodyPr vert="eaVert"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4.1.3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碳循环模型开放式对比系统架构的构建</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21</a:t>
            </a:fld>
            <a:endParaRPr lang="zh-CN" altLang="en-US" dirty="0"/>
          </a:p>
        </p:txBody>
      </p:sp>
      <p:grpSp>
        <p:nvGrpSpPr>
          <p:cNvPr id="89" name="组合 88"/>
          <p:cNvGrpSpPr/>
          <p:nvPr/>
        </p:nvGrpSpPr>
        <p:grpSpPr>
          <a:xfrm>
            <a:off x="1583979" y="1055712"/>
            <a:ext cx="5899841" cy="5766126"/>
            <a:chOff x="2744527" y="457944"/>
            <a:chExt cx="5899841" cy="5766126"/>
          </a:xfrm>
        </p:grpSpPr>
        <p:sp>
          <p:nvSpPr>
            <p:cNvPr id="90" name="矩形 89"/>
            <p:cNvSpPr/>
            <p:nvPr/>
          </p:nvSpPr>
          <p:spPr>
            <a:xfrm>
              <a:off x="3025959" y="3485454"/>
              <a:ext cx="5520606" cy="13378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1" name="矩形 90"/>
            <p:cNvSpPr/>
            <p:nvPr/>
          </p:nvSpPr>
          <p:spPr>
            <a:xfrm>
              <a:off x="3025961" y="4769040"/>
              <a:ext cx="5520604" cy="145438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2" name="矩形 91"/>
            <p:cNvSpPr/>
            <p:nvPr/>
          </p:nvSpPr>
          <p:spPr>
            <a:xfrm>
              <a:off x="3025961" y="1473842"/>
              <a:ext cx="5520604" cy="2010118"/>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3" name="矩形 92"/>
            <p:cNvSpPr/>
            <p:nvPr/>
          </p:nvSpPr>
          <p:spPr>
            <a:xfrm>
              <a:off x="3025959" y="4770173"/>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基础支撑</a:t>
              </a:r>
            </a:p>
          </p:txBody>
        </p:sp>
        <p:sp>
          <p:nvSpPr>
            <p:cNvPr id="94" name="矩形 93"/>
            <p:cNvSpPr/>
            <p:nvPr/>
          </p:nvSpPr>
          <p:spPr>
            <a:xfrm>
              <a:off x="3025959" y="1474483"/>
              <a:ext cx="475394" cy="201032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a:t>
              </a:r>
            </a:p>
          </p:txBody>
        </p:sp>
        <p:sp>
          <p:nvSpPr>
            <p:cNvPr id="95" name="矩形 94"/>
            <p:cNvSpPr/>
            <p:nvPr/>
          </p:nvSpPr>
          <p:spPr>
            <a:xfrm>
              <a:off x="3025961" y="457944"/>
              <a:ext cx="5520604" cy="101653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6" name="矩形 95"/>
            <p:cNvSpPr/>
            <p:nvPr/>
          </p:nvSpPr>
          <p:spPr>
            <a:xfrm>
              <a:off x="3025959" y="457944"/>
              <a:ext cx="475394" cy="101653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上层应用</a:t>
              </a:r>
            </a:p>
          </p:txBody>
        </p:sp>
        <p:sp>
          <p:nvSpPr>
            <p:cNvPr id="97" name="下箭头 96"/>
            <p:cNvSpPr/>
            <p:nvPr/>
          </p:nvSpPr>
          <p:spPr>
            <a:xfrm rot="10800000">
              <a:off x="2744527" y="457944"/>
              <a:ext cx="228600" cy="5736908"/>
            </a:xfrm>
            <a:prstGeom prst="downArrow">
              <a:avLst/>
            </a:prstGeom>
            <a:gradFill flip="none" rotWithShape="1">
              <a:gsLst>
                <a:gs pos="10000">
                  <a:sysClr val="windowText" lastClr="000000">
                    <a:lumMod val="75000"/>
                    <a:lumOff val="25000"/>
                  </a:sysClr>
                </a:gs>
                <a:gs pos="100000">
                  <a:sysClr val="windowText" lastClr="000000">
                    <a:tint val="23500"/>
                    <a:satMod val="160000"/>
                  </a:sysClr>
                </a:gs>
              </a:gsLst>
              <a:lin ang="162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98" name="组合 97"/>
            <p:cNvGrpSpPr/>
            <p:nvPr/>
          </p:nvGrpSpPr>
          <p:grpSpPr>
            <a:xfrm>
              <a:off x="6005226" y="4855033"/>
              <a:ext cx="2639142" cy="1301126"/>
              <a:chOff x="6977515" y="679588"/>
              <a:chExt cx="4382171" cy="3101897"/>
            </a:xfrm>
          </p:grpSpPr>
          <p:pic>
            <p:nvPicPr>
              <p:cNvPr id="156" name="图片 155">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7993259" y="2641116"/>
                <a:ext cx="547139" cy="561169"/>
              </a:xfrm>
              <a:prstGeom prst="rect">
                <a:avLst/>
              </a:prstGeom>
            </p:spPr>
          </p:pic>
          <p:pic>
            <p:nvPicPr>
              <p:cNvPr id="157" name="图片 156">
                <a:extLst>
                  <a:ext uri="{FF2B5EF4-FFF2-40B4-BE49-F238E27FC236}">
                    <a16:creationId xmlns:a16="http://schemas.microsoft.com/office/drawing/2014/main" id="{B184D848-4625-4688-B101-8AE3C647012A}"/>
                  </a:ext>
                </a:extLst>
              </p:cNvPr>
              <p:cNvPicPr>
                <a:picLocks noChangeAspect="1"/>
              </p:cNvPicPr>
              <p:nvPr/>
            </p:nvPicPr>
            <p:blipFill>
              <a:blip r:embed="rId4"/>
              <a:stretch>
                <a:fillRect/>
              </a:stretch>
            </p:blipFill>
            <p:spPr>
              <a:xfrm>
                <a:off x="10329396" y="2556567"/>
                <a:ext cx="631112" cy="670002"/>
              </a:xfrm>
              <a:prstGeom prst="rect">
                <a:avLst/>
              </a:prstGeom>
            </p:spPr>
          </p:pic>
          <p:sp>
            <p:nvSpPr>
              <p:cNvPr id="158" name="左右箭头 157">
                <a:extLst>
                  <a:ext uri="{FF2B5EF4-FFF2-40B4-BE49-F238E27FC236}">
                    <a16:creationId xmlns:a16="http://schemas.microsoft.com/office/drawing/2014/main" id="{3C5A1A10-90C7-4511-BA79-B2DB4A9FE655}"/>
                  </a:ext>
                </a:extLst>
              </p:cNvPr>
              <p:cNvSpPr/>
              <p:nvPr/>
            </p:nvSpPr>
            <p:spPr>
              <a:xfrm rot="7958387">
                <a:off x="8005046" y="1984168"/>
                <a:ext cx="1406751" cy="180184"/>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9" name="左右箭头 158">
                <a:extLst>
                  <a:ext uri="{FF2B5EF4-FFF2-40B4-BE49-F238E27FC236}">
                    <a16:creationId xmlns:a16="http://schemas.microsoft.com/office/drawing/2014/main" id="{8E29C92E-8CC2-42B2-8189-3CB3D06CAAF3}"/>
                  </a:ext>
                </a:extLst>
              </p:cNvPr>
              <p:cNvSpPr/>
              <p:nvPr/>
            </p:nvSpPr>
            <p:spPr>
              <a:xfrm rot="2645020">
                <a:off x="9439066" y="1988833"/>
                <a:ext cx="1111245" cy="255265"/>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1" name="左右箭头 160">
                <a:extLst>
                  <a:ext uri="{FF2B5EF4-FFF2-40B4-BE49-F238E27FC236}">
                    <a16:creationId xmlns:a16="http://schemas.microsoft.com/office/drawing/2014/main" id="{D1ADDBD5-1B6E-45E6-A1B9-0298BBDE1F36}"/>
                  </a:ext>
                </a:extLst>
              </p:cNvPr>
              <p:cNvSpPr/>
              <p:nvPr/>
            </p:nvSpPr>
            <p:spPr>
              <a:xfrm>
                <a:off x="8651076" y="2780810"/>
                <a:ext cx="1546953" cy="25526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a:extLst>
                  <a:ext uri="{FF2B5EF4-FFF2-40B4-BE49-F238E27FC236}">
                    <a16:creationId xmlns:a16="http://schemas.microsoft.com/office/drawing/2014/main" id="{C06D056D-AEDE-4E86-8568-5858B204D473}"/>
                  </a:ext>
                </a:extLst>
              </p:cNvPr>
              <p:cNvSpPr/>
              <p:nvPr/>
            </p:nvSpPr>
            <p:spPr>
              <a:xfrm rot="2687715">
                <a:off x="9477132" y="1809728"/>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a:extLst>
                  <a:ext uri="{FF2B5EF4-FFF2-40B4-BE49-F238E27FC236}">
                    <a16:creationId xmlns:a16="http://schemas.microsoft.com/office/drawing/2014/main" id="{C6F60D95-B654-468D-9AB6-24E00450ED97}"/>
                  </a:ext>
                </a:extLst>
              </p:cNvPr>
              <p:cNvSpPr/>
              <p:nvPr/>
            </p:nvSpPr>
            <p:spPr>
              <a:xfrm>
                <a:off x="8698431" y="2563817"/>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4" name="矩形 163">
                <a:extLst>
                  <a:ext uri="{FF2B5EF4-FFF2-40B4-BE49-F238E27FC236}">
                    <a16:creationId xmlns:a16="http://schemas.microsoft.com/office/drawing/2014/main" id="{4ADF4CA6-3A58-4DEC-8C53-38C055FF8130}"/>
                  </a:ext>
                </a:extLst>
              </p:cNvPr>
              <p:cNvSpPr/>
              <p:nvPr/>
            </p:nvSpPr>
            <p:spPr>
              <a:xfrm rot="18735477">
                <a:off x="7771634" y="1784708"/>
                <a:ext cx="1525656"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5" name="矩形 164">
                <a:extLst>
                  <a:ext uri="{FF2B5EF4-FFF2-40B4-BE49-F238E27FC236}">
                    <a16:creationId xmlns:a16="http://schemas.microsoft.com/office/drawing/2014/main" id="{69343908-042C-4E10-A1DD-9188DCABDF0F}"/>
                  </a:ext>
                </a:extLst>
              </p:cNvPr>
              <p:cNvSpPr/>
              <p:nvPr/>
            </p:nvSpPr>
            <p:spPr>
              <a:xfrm rot="18735477">
                <a:off x="8165156" y="2094340"/>
                <a:ext cx="1319709"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6" name="矩形 165">
                <a:extLst>
                  <a:ext uri="{FF2B5EF4-FFF2-40B4-BE49-F238E27FC236}">
                    <a16:creationId xmlns:a16="http://schemas.microsoft.com/office/drawing/2014/main" id="{DB8DF49D-E57C-4C23-8DBB-CED02D92BA2A}"/>
                  </a:ext>
                </a:extLst>
              </p:cNvPr>
              <p:cNvSpPr/>
              <p:nvPr/>
            </p:nvSpPr>
            <p:spPr>
              <a:xfrm rot="2687715">
                <a:off x="9184340" y="2131612"/>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7" name="矩形 166">
                <a:extLst>
                  <a:ext uri="{FF2B5EF4-FFF2-40B4-BE49-F238E27FC236}">
                    <a16:creationId xmlns:a16="http://schemas.microsoft.com/office/drawing/2014/main" id="{15B0FBEC-43EA-4C44-B8A1-9837D0DA17EF}"/>
                  </a:ext>
                </a:extLst>
              </p:cNvPr>
              <p:cNvSpPr/>
              <p:nvPr/>
            </p:nvSpPr>
            <p:spPr>
              <a:xfrm>
                <a:off x="8726388" y="2988080"/>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8" name="文本框 79">
                <a:extLst>
                  <a:ext uri="{FF2B5EF4-FFF2-40B4-BE49-F238E27FC236}">
                    <a16:creationId xmlns:a16="http://schemas.microsoft.com/office/drawing/2014/main" id="{A299CFD6-5D35-4CF0-A092-5E47C347A302}"/>
                  </a:ext>
                </a:extLst>
              </p:cNvPr>
              <p:cNvSpPr txBox="1"/>
              <p:nvPr/>
            </p:nvSpPr>
            <p:spPr>
              <a:xfrm>
                <a:off x="8306210" y="679588"/>
                <a:ext cx="2151134"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数据</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管理服务器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9" name="文本框 80">
                <a:extLst>
                  <a:ext uri="{FF2B5EF4-FFF2-40B4-BE49-F238E27FC236}">
                    <a16:creationId xmlns:a16="http://schemas.microsoft.com/office/drawing/2014/main" id="{47299BD3-49D2-418F-B1EF-83CF0567D362}"/>
                  </a:ext>
                </a:extLst>
              </p:cNvPr>
              <p:cNvSpPr txBox="1"/>
              <p:nvPr/>
            </p:nvSpPr>
            <p:spPr>
              <a:xfrm>
                <a:off x="6977515" y="3121117"/>
                <a:ext cx="2202181"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模型计算</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服务器</a:t>
                </a:r>
              </a:p>
            </p:txBody>
          </p:sp>
          <p:sp>
            <p:nvSpPr>
              <p:cNvPr id="170" name="文本框 81">
                <a:extLst>
                  <a:ext uri="{FF2B5EF4-FFF2-40B4-BE49-F238E27FC236}">
                    <a16:creationId xmlns:a16="http://schemas.microsoft.com/office/drawing/2014/main" id="{A28E0A3B-3D2A-4D79-8329-9FAB4F0D4492}"/>
                  </a:ext>
                </a:extLst>
              </p:cNvPr>
              <p:cNvSpPr txBox="1"/>
              <p:nvPr/>
            </p:nvSpPr>
            <p:spPr>
              <a:xfrm>
                <a:off x="9040483" y="3110217"/>
                <a:ext cx="2319203"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模型</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pic>
            <p:nvPicPr>
              <p:cNvPr id="171" name="图片 170"/>
              <p:cNvPicPr>
                <a:picLocks noChangeAspect="1"/>
              </p:cNvPicPr>
              <p:nvPr/>
            </p:nvPicPr>
            <p:blipFill rotWithShape="1">
              <a:blip r:embed="rId5" cstate="print">
                <a:extLst>
                  <a:ext uri="{28A0092B-C50C-407E-A947-70E740481C1C}">
                    <a14:useLocalDpi xmlns:a14="http://schemas.microsoft.com/office/drawing/2010/main" val="0"/>
                  </a:ext>
                </a:extLst>
              </a:blip>
              <a:srcRect t="13944" b="14032"/>
              <a:stretch/>
            </p:blipFill>
            <p:spPr>
              <a:xfrm>
                <a:off x="9061535" y="1256844"/>
                <a:ext cx="510966" cy="368020"/>
              </a:xfrm>
              <a:prstGeom prst="rect">
                <a:avLst/>
              </a:prstGeom>
            </p:spPr>
          </p:pic>
        </p:grpSp>
        <p:sp>
          <p:nvSpPr>
            <p:cNvPr id="99" name="矩形 98"/>
            <p:cNvSpPr/>
            <p:nvPr/>
          </p:nvSpPr>
          <p:spPr>
            <a:xfrm>
              <a:off x="4102502" y="5096747"/>
              <a:ext cx="423644"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对比主题</a:t>
              </a:r>
            </a:p>
          </p:txBody>
        </p:sp>
        <p:sp>
          <p:nvSpPr>
            <p:cNvPr id="100" name="矩形 99"/>
            <p:cNvSpPr/>
            <p:nvPr/>
          </p:nvSpPr>
          <p:spPr>
            <a:xfrm>
              <a:off x="3557432" y="1053668"/>
              <a:ext cx="4878127"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外部应用接口</a:t>
              </a:r>
            </a:p>
          </p:txBody>
        </p:sp>
        <p:sp>
          <p:nvSpPr>
            <p:cNvPr id="101" name="矩形 100"/>
            <p:cNvSpPr/>
            <p:nvPr/>
          </p:nvSpPr>
          <p:spPr>
            <a:xfrm>
              <a:off x="4892175" y="622230"/>
              <a:ext cx="1156573"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数据预览</a:t>
              </a:r>
            </a:p>
          </p:txBody>
        </p:sp>
        <p:sp>
          <p:nvSpPr>
            <p:cNvPr id="102" name="矩形 101"/>
            <p:cNvSpPr/>
            <p:nvPr/>
          </p:nvSpPr>
          <p:spPr>
            <a:xfrm>
              <a:off x="6177270" y="622230"/>
              <a:ext cx="109276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模型对比</a:t>
              </a:r>
            </a:p>
          </p:txBody>
        </p:sp>
        <p:sp>
          <p:nvSpPr>
            <p:cNvPr id="103" name="矩形 102"/>
            <p:cNvSpPr/>
            <p:nvPr/>
          </p:nvSpPr>
          <p:spPr>
            <a:xfrm>
              <a:off x="4789975" y="5095380"/>
              <a:ext cx="418505"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对比工程</a:t>
              </a:r>
            </a:p>
          </p:txBody>
        </p:sp>
        <p:sp>
          <p:nvSpPr>
            <p:cNvPr id="104" name="矩形 103"/>
            <p:cNvSpPr/>
            <p:nvPr/>
          </p:nvSpPr>
          <p:spPr>
            <a:xfrm>
              <a:off x="5450829" y="5095380"/>
              <a:ext cx="438682"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a:t>
              </a:r>
            </a:p>
          </p:txBody>
        </p:sp>
        <p:sp>
          <p:nvSpPr>
            <p:cNvPr id="105" name="矩形 104"/>
            <p:cNvSpPr/>
            <p:nvPr/>
          </p:nvSpPr>
          <p:spPr>
            <a:xfrm>
              <a:off x="5754189" y="2781636"/>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结构化表达</a:t>
              </a:r>
            </a:p>
          </p:txBody>
        </p:sp>
        <p:sp>
          <p:nvSpPr>
            <p:cNvPr id="106" name="矩形 105"/>
            <p:cNvSpPr/>
            <p:nvPr/>
          </p:nvSpPr>
          <p:spPr>
            <a:xfrm>
              <a:off x="7818992" y="2211934"/>
              <a:ext cx="491745" cy="464962"/>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映射</a:t>
              </a:r>
            </a:p>
          </p:txBody>
        </p:sp>
        <p:sp>
          <p:nvSpPr>
            <p:cNvPr id="107" name="矩形 106"/>
            <p:cNvSpPr/>
            <p:nvPr/>
          </p:nvSpPr>
          <p:spPr>
            <a:xfrm>
              <a:off x="7231254" y="2776867"/>
              <a:ext cx="492943" cy="42470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任务</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调度</a:t>
              </a:r>
            </a:p>
          </p:txBody>
        </p:sp>
        <p:sp>
          <p:nvSpPr>
            <p:cNvPr id="108" name="矩形 107"/>
            <p:cNvSpPr/>
            <p:nvPr/>
          </p:nvSpPr>
          <p:spPr>
            <a:xfrm>
              <a:off x="7818992" y="2776916"/>
              <a:ext cx="491745" cy="42743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保存</a:t>
              </a:r>
            </a:p>
          </p:txBody>
        </p:sp>
        <p:sp>
          <p:nvSpPr>
            <p:cNvPr id="109" name="矩形 108"/>
            <p:cNvSpPr/>
            <p:nvPr/>
          </p:nvSpPr>
          <p:spPr>
            <a:xfrm>
              <a:off x="3557432" y="622230"/>
              <a:ext cx="120622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模型调用</a:t>
              </a:r>
            </a:p>
          </p:txBody>
        </p:sp>
        <p:sp>
          <p:nvSpPr>
            <p:cNvPr id="110" name="矩形 109"/>
            <p:cNvSpPr/>
            <p:nvPr/>
          </p:nvSpPr>
          <p:spPr>
            <a:xfrm>
              <a:off x="7385785" y="622230"/>
              <a:ext cx="1049776"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结果查询</a:t>
              </a:r>
            </a:p>
          </p:txBody>
        </p:sp>
        <p:sp>
          <p:nvSpPr>
            <p:cNvPr id="111" name="矩形 110"/>
            <p:cNvSpPr/>
            <p:nvPr/>
          </p:nvSpPr>
          <p:spPr>
            <a:xfrm>
              <a:off x="3025792" y="3484811"/>
              <a:ext cx="475698" cy="1284721"/>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资源组件</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2" name="矩形 111"/>
            <p:cNvSpPr/>
            <p:nvPr/>
          </p:nvSpPr>
          <p:spPr>
            <a:xfrm>
              <a:off x="3741572" y="3922252"/>
              <a:ext cx="776742"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数据资源</a:t>
              </a:r>
            </a:p>
          </p:txBody>
        </p:sp>
        <p:sp>
          <p:nvSpPr>
            <p:cNvPr id="113" name="矩形 112"/>
            <p:cNvSpPr/>
            <p:nvPr/>
          </p:nvSpPr>
          <p:spPr>
            <a:xfrm>
              <a:off x="7231254" y="2211933"/>
              <a:ext cx="491745" cy="46496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表达</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存储</a:t>
              </a:r>
            </a:p>
          </p:txBody>
        </p:sp>
        <p:sp>
          <p:nvSpPr>
            <p:cNvPr id="114" name="文本框 113"/>
            <p:cNvSpPr txBox="1"/>
            <p:nvPr/>
          </p:nvSpPr>
          <p:spPr>
            <a:xfrm>
              <a:off x="5981513" y="4920430"/>
              <a:ext cx="529494"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对比方案网络架构</a:t>
              </a:r>
            </a:p>
          </p:txBody>
        </p:sp>
        <p:sp>
          <p:nvSpPr>
            <p:cNvPr id="115" name="矩形 114"/>
            <p:cNvSpPr/>
            <p:nvPr/>
          </p:nvSpPr>
          <p:spPr>
            <a:xfrm>
              <a:off x="6002572" y="4823310"/>
              <a:ext cx="2432985" cy="1337421"/>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6" name="文本框 115"/>
            <p:cNvSpPr txBox="1"/>
            <p:nvPr/>
          </p:nvSpPr>
          <p:spPr>
            <a:xfrm>
              <a:off x="4188619" y="3578728"/>
              <a:ext cx="1261818"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数据管理容器</a:t>
              </a:r>
            </a:p>
          </p:txBody>
        </p:sp>
        <p:sp>
          <p:nvSpPr>
            <p:cNvPr id="117" name="矩形 116"/>
            <p:cNvSpPr/>
            <p:nvPr/>
          </p:nvSpPr>
          <p:spPr>
            <a:xfrm>
              <a:off x="3561689" y="3533015"/>
              <a:ext cx="2431880" cy="754731"/>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8" name="矩形 117"/>
            <p:cNvSpPr/>
            <p:nvPr/>
          </p:nvSpPr>
          <p:spPr>
            <a:xfrm>
              <a:off x="4892175" y="3920172"/>
              <a:ext cx="997335"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数据服务组件</a:t>
              </a:r>
            </a:p>
          </p:txBody>
        </p:sp>
        <p:sp>
          <p:nvSpPr>
            <p:cNvPr id="119" name="矩形 118"/>
            <p:cNvSpPr/>
            <p:nvPr/>
          </p:nvSpPr>
          <p:spPr>
            <a:xfrm>
              <a:off x="6104344" y="3920172"/>
              <a:ext cx="860424"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模型资源</a:t>
              </a:r>
            </a:p>
          </p:txBody>
        </p:sp>
        <p:sp>
          <p:nvSpPr>
            <p:cNvPr id="120" name="文本框 119"/>
            <p:cNvSpPr txBox="1"/>
            <p:nvPr/>
          </p:nvSpPr>
          <p:spPr>
            <a:xfrm>
              <a:off x="6640298" y="3565053"/>
              <a:ext cx="1313771"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模型计算容器</a:t>
              </a:r>
            </a:p>
          </p:txBody>
        </p:sp>
        <p:sp>
          <p:nvSpPr>
            <p:cNvPr id="121" name="矩形 89"/>
            <p:cNvSpPr/>
            <p:nvPr/>
          </p:nvSpPr>
          <p:spPr>
            <a:xfrm>
              <a:off x="5993569" y="3533015"/>
              <a:ext cx="2440225" cy="754731"/>
            </a:xfrm>
            <a:custGeom>
              <a:avLst/>
              <a:gdLst>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0 w 2440225"/>
                <a:gd name="connsiteY4" fmla="*/ 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91440 w 2440225"/>
                <a:gd name="connsiteY4" fmla="*/ 9144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Lst>
              <a:ahLst/>
              <a:cxnLst>
                <a:cxn ang="0">
                  <a:pos x="connsiteX0" y="connsiteY0"/>
                </a:cxn>
                <a:cxn ang="0">
                  <a:pos x="connsiteX1" y="connsiteY1"/>
                </a:cxn>
                <a:cxn ang="0">
                  <a:pos x="connsiteX2" y="connsiteY2"/>
                </a:cxn>
                <a:cxn ang="0">
                  <a:pos x="connsiteX3" y="connsiteY3"/>
                </a:cxn>
              </a:cxnLst>
              <a:rect l="l" t="t" r="r" b="b"/>
              <a:pathLst>
                <a:path w="2440225" h="754731">
                  <a:moveTo>
                    <a:pt x="0" y="0"/>
                  </a:moveTo>
                  <a:lnTo>
                    <a:pt x="2440225" y="0"/>
                  </a:lnTo>
                  <a:lnTo>
                    <a:pt x="2440225" y="754731"/>
                  </a:lnTo>
                  <a:lnTo>
                    <a:pt x="0" y="754731"/>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270032" y="3920172"/>
              <a:ext cx="1027608"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模型服务组件</a:t>
              </a:r>
            </a:p>
          </p:txBody>
        </p:sp>
        <p:sp>
          <p:nvSpPr>
            <p:cNvPr id="123" name="文本框 122"/>
            <p:cNvSpPr txBox="1"/>
            <p:nvPr/>
          </p:nvSpPr>
          <p:spPr>
            <a:xfrm>
              <a:off x="3531179" y="2224634"/>
              <a:ext cx="384721" cy="1171832"/>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对比方法组件</a:t>
              </a:r>
            </a:p>
          </p:txBody>
        </p:sp>
        <p:sp>
          <p:nvSpPr>
            <p:cNvPr id="124" name="矩形 96"/>
            <p:cNvSpPr/>
            <p:nvPr/>
          </p:nvSpPr>
          <p:spPr>
            <a:xfrm>
              <a:off x="3557432" y="2050445"/>
              <a:ext cx="1754147" cy="1384405"/>
            </a:xfrm>
            <a:custGeom>
              <a:avLst/>
              <a:gdLst>
                <a:gd name="connsiteX0" fmla="*/ 0 w 1741574"/>
                <a:gd name="connsiteY0" fmla="*/ 0 h 1384405"/>
                <a:gd name="connsiteX1" fmla="*/ 1741574 w 1741574"/>
                <a:gd name="connsiteY1" fmla="*/ 0 h 1384405"/>
                <a:gd name="connsiteX2" fmla="*/ 1741574 w 1741574"/>
                <a:gd name="connsiteY2" fmla="*/ 1384405 h 1384405"/>
                <a:gd name="connsiteX3" fmla="*/ 0 w 1741574"/>
                <a:gd name="connsiteY3" fmla="*/ 1384405 h 1384405"/>
                <a:gd name="connsiteX4" fmla="*/ 0 w 1741574"/>
                <a:gd name="connsiteY4" fmla="*/ 0 h 1384405"/>
                <a:gd name="connsiteX0" fmla="*/ 1741574 w 1833014"/>
                <a:gd name="connsiteY0" fmla="*/ 1384405 h 1475845"/>
                <a:gd name="connsiteX1" fmla="*/ 0 w 1833014"/>
                <a:gd name="connsiteY1" fmla="*/ 1384405 h 1475845"/>
                <a:gd name="connsiteX2" fmla="*/ 0 w 1833014"/>
                <a:gd name="connsiteY2" fmla="*/ 0 h 1475845"/>
                <a:gd name="connsiteX3" fmla="*/ 1741574 w 1833014"/>
                <a:gd name="connsiteY3" fmla="*/ 0 h 1475845"/>
                <a:gd name="connsiteX4" fmla="*/ 1833014 w 1833014"/>
                <a:gd name="connsiteY4" fmla="*/ 1475845 h 1475845"/>
                <a:gd name="connsiteX0" fmla="*/ 1741574 w 1741574"/>
                <a:gd name="connsiteY0" fmla="*/ 1384405 h 1384405"/>
                <a:gd name="connsiteX1" fmla="*/ 0 w 1741574"/>
                <a:gd name="connsiteY1" fmla="*/ 1384405 h 1384405"/>
                <a:gd name="connsiteX2" fmla="*/ 0 w 1741574"/>
                <a:gd name="connsiteY2" fmla="*/ 0 h 1384405"/>
                <a:gd name="connsiteX3" fmla="*/ 1741574 w 1741574"/>
                <a:gd name="connsiteY3" fmla="*/ 0 h 1384405"/>
              </a:gdLst>
              <a:ahLst/>
              <a:cxnLst>
                <a:cxn ang="0">
                  <a:pos x="connsiteX0" y="connsiteY0"/>
                </a:cxn>
                <a:cxn ang="0">
                  <a:pos x="connsiteX1" y="connsiteY1"/>
                </a:cxn>
                <a:cxn ang="0">
                  <a:pos x="connsiteX2" y="connsiteY2"/>
                </a:cxn>
                <a:cxn ang="0">
                  <a:pos x="connsiteX3" y="connsiteY3"/>
                </a:cxn>
              </a:cxnLst>
              <a:rect l="l" t="t" r="r" b="b"/>
              <a:pathLst>
                <a:path w="1741574" h="1384405">
                  <a:moveTo>
                    <a:pt x="1741574" y="1384405"/>
                  </a:moveTo>
                  <a:lnTo>
                    <a:pt x="0" y="1384405"/>
                  </a:lnTo>
                  <a:lnTo>
                    <a:pt x="0" y="0"/>
                  </a:lnTo>
                  <a:lnTo>
                    <a:pt x="1741574"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文本框 124"/>
            <p:cNvSpPr txBox="1"/>
            <p:nvPr/>
          </p:nvSpPr>
          <p:spPr>
            <a:xfrm>
              <a:off x="5281873" y="2301693"/>
              <a:ext cx="540962"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对比方案详细设计</a:t>
              </a:r>
            </a:p>
          </p:txBody>
        </p:sp>
        <p:sp>
          <p:nvSpPr>
            <p:cNvPr id="126" name="矩形 98"/>
            <p:cNvSpPr/>
            <p:nvPr/>
          </p:nvSpPr>
          <p:spPr>
            <a:xfrm>
              <a:off x="5306336" y="2050445"/>
              <a:ext cx="1512090" cy="1384405"/>
            </a:xfrm>
            <a:custGeom>
              <a:avLst/>
              <a:gdLst>
                <a:gd name="connsiteX0" fmla="*/ 0 w 1374547"/>
                <a:gd name="connsiteY0" fmla="*/ 0 h 1384405"/>
                <a:gd name="connsiteX1" fmla="*/ 1374547 w 1374547"/>
                <a:gd name="connsiteY1" fmla="*/ 0 h 1384405"/>
                <a:gd name="connsiteX2" fmla="*/ 1374547 w 1374547"/>
                <a:gd name="connsiteY2" fmla="*/ 1384405 h 1384405"/>
                <a:gd name="connsiteX3" fmla="*/ 0 w 1374547"/>
                <a:gd name="connsiteY3" fmla="*/ 1384405 h 1384405"/>
                <a:gd name="connsiteX4" fmla="*/ 0 w 1374547"/>
                <a:gd name="connsiteY4" fmla="*/ 0 h 1384405"/>
                <a:gd name="connsiteX0" fmla="*/ 1374547 w 1465987"/>
                <a:gd name="connsiteY0" fmla="*/ 1384405 h 1475845"/>
                <a:gd name="connsiteX1" fmla="*/ 0 w 1465987"/>
                <a:gd name="connsiteY1" fmla="*/ 1384405 h 1475845"/>
                <a:gd name="connsiteX2" fmla="*/ 0 w 1465987"/>
                <a:gd name="connsiteY2" fmla="*/ 0 h 1475845"/>
                <a:gd name="connsiteX3" fmla="*/ 1374547 w 1465987"/>
                <a:gd name="connsiteY3" fmla="*/ 0 h 1475845"/>
                <a:gd name="connsiteX4" fmla="*/ 1465987 w 1465987"/>
                <a:gd name="connsiteY4" fmla="*/ 1475845 h 1475845"/>
                <a:gd name="connsiteX0" fmla="*/ 1374547 w 1374547"/>
                <a:gd name="connsiteY0" fmla="*/ 1384405 h 1384405"/>
                <a:gd name="connsiteX1" fmla="*/ 0 w 1374547"/>
                <a:gd name="connsiteY1" fmla="*/ 1384405 h 1384405"/>
                <a:gd name="connsiteX2" fmla="*/ 0 w 1374547"/>
                <a:gd name="connsiteY2" fmla="*/ 0 h 1384405"/>
                <a:gd name="connsiteX3" fmla="*/ 1374547 w 1374547"/>
                <a:gd name="connsiteY3" fmla="*/ 0 h 1384405"/>
              </a:gdLst>
              <a:ahLst/>
              <a:cxnLst>
                <a:cxn ang="0">
                  <a:pos x="connsiteX0" y="connsiteY0"/>
                </a:cxn>
                <a:cxn ang="0">
                  <a:pos x="connsiteX1" y="connsiteY1"/>
                </a:cxn>
                <a:cxn ang="0">
                  <a:pos x="connsiteX2" y="connsiteY2"/>
                </a:cxn>
                <a:cxn ang="0">
                  <a:pos x="connsiteX3" y="connsiteY3"/>
                </a:cxn>
              </a:cxnLst>
              <a:rect l="l" t="t" r="r" b="b"/>
              <a:pathLst>
                <a:path w="1374547" h="1384405">
                  <a:moveTo>
                    <a:pt x="1374547" y="1384405"/>
                  </a:moveTo>
                  <a:lnTo>
                    <a:pt x="0" y="1384405"/>
                  </a:lnTo>
                  <a:lnTo>
                    <a:pt x="0" y="0"/>
                  </a:lnTo>
                  <a:lnTo>
                    <a:pt x="1374547"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7" name="文本框 126"/>
            <p:cNvSpPr txBox="1"/>
            <p:nvPr/>
          </p:nvSpPr>
          <p:spPr>
            <a:xfrm>
              <a:off x="6820189" y="2108521"/>
              <a:ext cx="384721" cy="1259319"/>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对比科学工作流</a:t>
              </a:r>
            </a:p>
          </p:txBody>
        </p:sp>
        <p:sp>
          <p:nvSpPr>
            <p:cNvPr id="128" name="矩形 127"/>
            <p:cNvSpPr/>
            <p:nvPr/>
          </p:nvSpPr>
          <p:spPr>
            <a:xfrm>
              <a:off x="6822681" y="2050445"/>
              <a:ext cx="1612877" cy="1384405"/>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5746618" y="2291315"/>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通量要素</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语义描述</a:t>
              </a:r>
            </a:p>
          </p:txBody>
        </p:sp>
        <p:sp>
          <p:nvSpPr>
            <p:cNvPr id="130" name="矩形 129"/>
            <p:cNvSpPr/>
            <p:nvPr/>
          </p:nvSpPr>
          <p:spPr>
            <a:xfrm>
              <a:off x="5819470" y="4371961"/>
              <a:ext cx="812716" cy="26705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宋体" panose="02010600030101010101" pitchFamily="2" charset="-122"/>
                </a:rPr>
                <a:t>标准化</a:t>
              </a: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1" name="矩形 130"/>
            <p:cNvSpPr/>
            <p:nvPr/>
          </p:nvSpPr>
          <p:spPr>
            <a:xfrm>
              <a:off x="7623594" y="4355480"/>
              <a:ext cx="690288" cy="28908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2" name="矩形 131"/>
            <p:cNvSpPr/>
            <p:nvPr/>
          </p:nvSpPr>
          <p:spPr>
            <a:xfrm>
              <a:off x="6781486" y="4362436"/>
              <a:ext cx="692808" cy="27910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资源部署</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33" name="直接箭头连接符 132"/>
            <p:cNvCxnSpPr>
              <a:stCxn id="130" idx="3"/>
              <a:endCxn id="132" idx="1"/>
            </p:cNvCxnSpPr>
            <p:nvPr/>
          </p:nvCxnSpPr>
          <p:spPr>
            <a:xfrm flipV="1">
              <a:off x="6632186" y="4501987"/>
              <a:ext cx="149300" cy="3501"/>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134" name="直接箭头连接符 133"/>
            <p:cNvCxnSpPr>
              <a:stCxn id="132" idx="3"/>
              <a:endCxn id="131" idx="1"/>
            </p:cNvCxnSpPr>
            <p:nvPr/>
          </p:nvCxnSpPr>
          <p:spPr>
            <a:xfrm flipV="1">
              <a:off x="7474294" y="4500023"/>
              <a:ext cx="149300" cy="1964"/>
            </a:xfrm>
            <a:prstGeom prst="straightConnector1">
              <a:avLst/>
            </a:prstGeom>
            <a:noFill/>
            <a:ln w="15875" cap="flat" cmpd="sng" algn="ctr">
              <a:solidFill>
                <a:sysClr val="windowText" lastClr="000000"/>
              </a:solidFill>
              <a:prstDash val="solid"/>
              <a:miter lim="800000"/>
              <a:tailEnd type="triangle"/>
            </a:ln>
            <a:effectLst/>
          </p:spPr>
        </p:cxnSp>
        <p:sp>
          <p:nvSpPr>
            <p:cNvPr id="135" name="矩形 134"/>
            <p:cNvSpPr/>
            <p:nvPr/>
          </p:nvSpPr>
          <p:spPr>
            <a:xfrm>
              <a:off x="3734602" y="4365005"/>
              <a:ext cx="788933"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36" name="矩形 135"/>
            <p:cNvSpPr/>
            <p:nvPr/>
          </p:nvSpPr>
          <p:spPr>
            <a:xfrm>
              <a:off x="4672834" y="4365005"/>
              <a:ext cx="997336"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cxnSp>
          <p:nvCxnSpPr>
            <p:cNvPr id="137" name="直接箭头连接符 136"/>
            <p:cNvCxnSpPr>
              <a:stCxn id="135" idx="3"/>
              <a:endCxn id="136" idx="1"/>
            </p:cNvCxnSpPr>
            <p:nvPr/>
          </p:nvCxnSpPr>
          <p:spPr>
            <a:xfrm>
              <a:off x="4523535" y="4502010"/>
              <a:ext cx="149299" cy="0"/>
            </a:xfrm>
            <a:prstGeom prst="straightConnector1">
              <a:avLst/>
            </a:prstGeom>
            <a:noFill/>
            <a:ln w="15875" cap="flat" cmpd="sng" algn="ctr">
              <a:solidFill>
                <a:sysClr val="windowText" lastClr="000000"/>
              </a:solidFill>
              <a:prstDash val="solid"/>
              <a:miter lim="800000"/>
              <a:tailEnd type="triangle"/>
            </a:ln>
            <a:effectLst/>
          </p:spPr>
        </p:cxnSp>
        <p:cxnSp>
          <p:nvCxnSpPr>
            <p:cNvPr id="138" name="直接箭头连接符 137"/>
            <p:cNvCxnSpPr>
              <a:stCxn id="136" idx="3"/>
              <a:endCxn id="130" idx="1"/>
            </p:cNvCxnSpPr>
            <p:nvPr/>
          </p:nvCxnSpPr>
          <p:spPr>
            <a:xfrm>
              <a:off x="5670170" y="4502010"/>
              <a:ext cx="149300" cy="3478"/>
            </a:xfrm>
            <a:prstGeom prst="straightConnector1">
              <a:avLst/>
            </a:prstGeom>
            <a:noFill/>
            <a:ln w="15875" cap="flat" cmpd="sng" algn="ctr">
              <a:solidFill>
                <a:sysClr val="windowText" lastClr="000000"/>
              </a:solidFill>
              <a:prstDash val="solid"/>
              <a:miter lim="800000"/>
              <a:tailEnd type="triangle"/>
            </a:ln>
            <a:effectLst/>
          </p:spPr>
        </p:cxnSp>
        <p:sp>
          <p:nvSpPr>
            <p:cNvPr id="139" name="矩形 131"/>
            <p:cNvSpPr/>
            <p:nvPr/>
          </p:nvSpPr>
          <p:spPr>
            <a:xfrm>
              <a:off x="3557432" y="4287747"/>
              <a:ext cx="4878125" cy="420770"/>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0" name="直接箭头连接符 139"/>
            <p:cNvCxnSpPr>
              <a:stCxn id="112" idx="3"/>
            </p:cNvCxnSpPr>
            <p:nvPr/>
          </p:nvCxnSpPr>
          <p:spPr>
            <a:xfrm flipV="1">
              <a:off x="4518314" y="4074340"/>
              <a:ext cx="373861" cy="2080"/>
            </a:xfrm>
            <a:prstGeom prst="straightConnector1">
              <a:avLst/>
            </a:prstGeom>
            <a:noFill/>
            <a:ln w="15875" cap="flat" cmpd="sng" algn="ctr">
              <a:solidFill>
                <a:sysClr val="windowText" lastClr="000000"/>
              </a:solidFill>
              <a:prstDash val="solid"/>
              <a:miter lim="800000"/>
              <a:tailEnd type="triangle"/>
            </a:ln>
            <a:effectLst/>
          </p:spPr>
        </p:cxnSp>
        <p:cxnSp>
          <p:nvCxnSpPr>
            <p:cNvPr id="141" name="直接箭头连接符 140"/>
            <p:cNvCxnSpPr>
              <a:stCxn id="119" idx="3"/>
              <a:endCxn id="122" idx="1"/>
            </p:cNvCxnSpPr>
            <p:nvPr/>
          </p:nvCxnSpPr>
          <p:spPr>
            <a:xfrm>
              <a:off x="6964768" y="4074340"/>
              <a:ext cx="305264"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142" name="文本框 141"/>
            <p:cNvSpPr txBox="1"/>
            <p:nvPr/>
          </p:nvSpPr>
          <p:spPr>
            <a:xfrm>
              <a:off x="3557432" y="1542312"/>
              <a:ext cx="1227927" cy="492443"/>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模型对</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比容器</a:t>
              </a:r>
            </a:p>
          </p:txBody>
        </p:sp>
        <p:sp>
          <p:nvSpPr>
            <p:cNvPr id="143" name="文本框 142"/>
            <p:cNvSpPr txBox="1"/>
            <p:nvPr/>
          </p:nvSpPr>
          <p:spPr>
            <a:xfrm>
              <a:off x="3550327" y="5057141"/>
              <a:ext cx="513261"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对比方案概要设计</a:t>
              </a:r>
            </a:p>
          </p:txBody>
        </p:sp>
        <p:sp>
          <p:nvSpPr>
            <p:cNvPr id="144" name="矩形 143"/>
            <p:cNvSpPr/>
            <p:nvPr/>
          </p:nvSpPr>
          <p:spPr>
            <a:xfrm>
              <a:off x="3561688" y="4823310"/>
              <a:ext cx="2432985" cy="1337421"/>
            </a:xfrm>
            <a:custGeom>
              <a:avLst/>
              <a:gdLst>
                <a:gd name="connsiteX0" fmla="*/ 0 w 2432985"/>
                <a:gd name="connsiteY0" fmla="*/ 0 h 1337421"/>
                <a:gd name="connsiteX1" fmla="*/ 2432985 w 2432985"/>
                <a:gd name="connsiteY1" fmla="*/ 0 h 1337421"/>
                <a:gd name="connsiteX2" fmla="*/ 2432985 w 2432985"/>
                <a:gd name="connsiteY2" fmla="*/ 1337421 h 1337421"/>
                <a:gd name="connsiteX3" fmla="*/ 0 w 2432985"/>
                <a:gd name="connsiteY3" fmla="*/ 1337421 h 1337421"/>
                <a:gd name="connsiteX4" fmla="*/ 0 w 2432985"/>
                <a:gd name="connsiteY4" fmla="*/ 0 h 1337421"/>
                <a:gd name="connsiteX0" fmla="*/ 2432985 w 2524425"/>
                <a:gd name="connsiteY0" fmla="*/ 1337421 h 1428861"/>
                <a:gd name="connsiteX1" fmla="*/ 0 w 2524425"/>
                <a:gd name="connsiteY1" fmla="*/ 1337421 h 1428861"/>
                <a:gd name="connsiteX2" fmla="*/ 0 w 2524425"/>
                <a:gd name="connsiteY2" fmla="*/ 0 h 1428861"/>
                <a:gd name="connsiteX3" fmla="*/ 2432985 w 2524425"/>
                <a:gd name="connsiteY3" fmla="*/ 0 h 1428861"/>
                <a:gd name="connsiteX4" fmla="*/ 2524425 w 2524425"/>
                <a:gd name="connsiteY4" fmla="*/ 1428861 h 1428861"/>
                <a:gd name="connsiteX0" fmla="*/ 2432985 w 2432985"/>
                <a:gd name="connsiteY0" fmla="*/ 1337421 h 1337421"/>
                <a:gd name="connsiteX1" fmla="*/ 0 w 2432985"/>
                <a:gd name="connsiteY1" fmla="*/ 1337421 h 1337421"/>
                <a:gd name="connsiteX2" fmla="*/ 0 w 2432985"/>
                <a:gd name="connsiteY2" fmla="*/ 0 h 1337421"/>
                <a:gd name="connsiteX3" fmla="*/ 2432985 w 2432985"/>
                <a:gd name="connsiteY3" fmla="*/ 0 h 1337421"/>
              </a:gdLst>
              <a:ahLst/>
              <a:cxnLst>
                <a:cxn ang="0">
                  <a:pos x="connsiteX0" y="connsiteY0"/>
                </a:cxn>
                <a:cxn ang="0">
                  <a:pos x="connsiteX1" y="connsiteY1"/>
                </a:cxn>
                <a:cxn ang="0">
                  <a:pos x="connsiteX2" y="connsiteY2"/>
                </a:cxn>
                <a:cxn ang="0">
                  <a:pos x="connsiteX3" y="connsiteY3"/>
                </a:cxn>
              </a:cxnLst>
              <a:rect l="l" t="t" r="r" b="b"/>
              <a:pathLst>
                <a:path w="2432985" h="1337421">
                  <a:moveTo>
                    <a:pt x="2432985" y="1337421"/>
                  </a:moveTo>
                  <a:lnTo>
                    <a:pt x="0" y="1337421"/>
                  </a:lnTo>
                  <a:lnTo>
                    <a:pt x="0" y="0"/>
                  </a:lnTo>
                  <a:lnTo>
                    <a:pt x="2432985"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5" name="直接箭头连接符 144"/>
            <p:cNvCxnSpPr>
              <a:stCxn id="99" idx="3"/>
              <a:endCxn id="103" idx="1"/>
            </p:cNvCxnSpPr>
            <p:nvPr/>
          </p:nvCxnSpPr>
          <p:spPr>
            <a:xfrm flipV="1">
              <a:off x="4526146" y="5303085"/>
              <a:ext cx="263829" cy="1367"/>
            </a:xfrm>
            <a:prstGeom prst="straightConnector1">
              <a:avLst/>
            </a:prstGeom>
            <a:noFill/>
            <a:ln w="15875" cap="flat" cmpd="sng" algn="ctr">
              <a:solidFill>
                <a:sysClr val="windowText" lastClr="000000"/>
              </a:solidFill>
              <a:prstDash val="solid"/>
              <a:miter lim="800000"/>
              <a:tailEnd type="triangle"/>
            </a:ln>
            <a:effectLst/>
          </p:spPr>
        </p:cxnSp>
        <p:cxnSp>
          <p:nvCxnSpPr>
            <p:cNvPr id="146" name="直接箭头连接符 145"/>
            <p:cNvCxnSpPr>
              <a:stCxn id="103" idx="3"/>
              <a:endCxn id="104" idx="1"/>
            </p:cNvCxnSpPr>
            <p:nvPr/>
          </p:nvCxnSpPr>
          <p:spPr>
            <a:xfrm>
              <a:off x="5208480" y="5303085"/>
              <a:ext cx="242349" cy="0"/>
            </a:xfrm>
            <a:prstGeom prst="straightConnector1">
              <a:avLst/>
            </a:prstGeom>
            <a:noFill/>
            <a:ln w="15875" cap="flat" cmpd="sng" algn="ctr">
              <a:solidFill>
                <a:sysClr val="windowText" lastClr="000000"/>
              </a:solidFill>
              <a:prstDash val="solid"/>
              <a:miter lim="800000"/>
              <a:tailEnd type="triangle"/>
            </a:ln>
            <a:effectLst/>
          </p:spPr>
        </p:cxnSp>
        <p:sp>
          <p:nvSpPr>
            <p:cNvPr id="147" name="矩形 146"/>
            <p:cNvSpPr/>
            <p:nvPr/>
          </p:nvSpPr>
          <p:spPr>
            <a:xfrm>
              <a:off x="4101668" y="5654018"/>
              <a:ext cx="815609"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公平公开</a:t>
              </a:r>
            </a:p>
          </p:txBody>
        </p:sp>
        <p:sp>
          <p:nvSpPr>
            <p:cNvPr id="148" name="矩形 147"/>
            <p:cNvSpPr/>
            <p:nvPr/>
          </p:nvSpPr>
          <p:spPr>
            <a:xfrm>
              <a:off x="5051650" y="5652651"/>
              <a:ext cx="837861"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共享重用</a:t>
              </a:r>
            </a:p>
          </p:txBody>
        </p:sp>
        <p:sp>
          <p:nvSpPr>
            <p:cNvPr id="149" name="矩形 131"/>
            <p:cNvSpPr/>
            <p:nvPr/>
          </p:nvSpPr>
          <p:spPr>
            <a:xfrm rot="10800000">
              <a:off x="3557431" y="1534883"/>
              <a:ext cx="4878125" cy="513732"/>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0" name="矩形 149"/>
            <p:cNvSpPr/>
            <p:nvPr/>
          </p:nvSpPr>
          <p:spPr>
            <a:xfrm>
              <a:off x="4407462" y="1638611"/>
              <a:ext cx="1088271"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应用接口设计</a:t>
              </a:r>
            </a:p>
          </p:txBody>
        </p:sp>
        <p:sp>
          <p:nvSpPr>
            <p:cNvPr id="151" name="矩形 150"/>
            <p:cNvSpPr/>
            <p:nvPr/>
          </p:nvSpPr>
          <p:spPr>
            <a:xfrm>
              <a:off x="5746618" y="1635551"/>
              <a:ext cx="2564120"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对比方案的构建、配置、执行、存储</a:t>
              </a:r>
            </a:p>
          </p:txBody>
        </p:sp>
        <p:sp>
          <p:nvSpPr>
            <p:cNvPr id="152" name="矩形 151"/>
            <p:cNvSpPr/>
            <p:nvPr/>
          </p:nvSpPr>
          <p:spPr>
            <a:xfrm>
              <a:off x="3896905" y="2171499"/>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200" b="0" i="0" u="none" strike="noStrike" kern="0" cap="none" spc="0" normalizeH="0" baseline="30000" noProof="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3" name="矩形 152"/>
            <p:cNvSpPr/>
            <p:nvPr/>
          </p:nvSpPr>
          <p:spPr>
            <a:xfrm>
              <a:off x="3896905" y="246085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54" name="矩形 153"/>
            <p:cNvSpPr/>
            <p:nvPr/>
          </p:nvSpPr>
          <p:spPr>
            <a:xfrm>
              <a:off x="3896905" y="2751036"/>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5" name="矩形 154"/>
            <p:cNvSpPr/>
            <p:nvPr/>
          </p:nvSpPr>
          <p:spPr>
            <a:xfrm>
              <a:off x="3896905" y="305169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Tree>
    <p:extLst>
      <p:ext uri="{BB962C8B-B14F-4D97-AF65-F5344CB8AC3E}">
        <p14:creationId xmlns:p14="http://schemas.microsoft.com/office/powerpoint/2010/main" val="2623671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 </a:t>
            </a:r>
            <a:r>
              <a:rPr lang="zh-CN" altLang="en-US" sz="2400" dirty="0" smtClean="0"/>
              <a:t>陆地</a:t>
            </a:r>
            <a:r>
              <a:rPr lang="zh-CN" altLang="en-US" sz="2400" dirty="0"/>
              <a:t>碳循环开放式数据和模型</a:t>
            </a:r>
            <a:r>
              <a:rPr lang="zh-CN" altLang="en-US" sz="2400" dirty="0" smtClean="0"/>
              <a:t>组件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22</a:t>
            </a:fld>
            <a:endParaRPr lang="zh-CN" altLang="en-US"/>
          </a:p>
        </p:txBody>
      </p:sp>
      <p:grpSp>
        <p:nvGrpSpPr>
          <p:cNvPr id="23" name="组合 22"/>
          <p:cNvGrpSpPr/>
          <p:nvPr/>
        </p:nvGrpSpPr>
        <p:grpSpPr>
          <a:xfrm>
            <a:off x="971600" y="1557338"/>
            <a:ext cx="6096000" cy="3528392"/>
            <a:chOff x="1403648" y="1844824"/>
            <a:chExt cx="6096000" cy="3528392"/>
          </a:xfrm>
        </p:grpSpPr>
        <p:graphicFrame>
          <p:nvGraphicFramePr>
            <p:cNvPr id="24" name="图示 23"/>
            <p:cNvGraphicFramePr/>
            <p:nvPr>
              <p:extLst>
                <p:ext uri="{D42A27DB-BD31-4B8C-83A1-F6EECF244321}">
                  <p14:modId xmlns:p14="http://schemas.microsoft.com/office/powerpoint/2010/main" val="793214197"/>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05555" y="2348334"/>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977156" y="3384083"/>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44" name="TextBox 8"/>
            <p:cNvSpPr txBox="1">
              <a:spLocks noChangeArrowheads="1"/>
            </p:cNvSpPr>
            <p:nvPr/>
          </p:nvSpPr>
          <p:spPr bwMode="auto">
            <a:xfrm>
              <a:off x="1705555" y="4508574"/>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168752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7769666" cy="4607966"/>
          </a:xfrm>
        </p:spPr>
        <p:txBody>
          <a:bodyPr/>
          <a:lstStyle/>
          <a:p>
            <a:pPr lvl="0"/>
            <a:r>
              <a:rPr lang="zh-CN" altLang="en-US" sz="2000" dirty="0" smtClean="0">
                <a:latin typeface="宋体" panose="02010600030101010101" pitchFamily="2" charset="-122"/>
                <a:ea typeface="宋体" panose="02010600030101010101" pitchFamily="2" charset="-122"/>
              </a:rPr>
              <a:t>陆地碳循环数据</a:t>
            </a:r>
            <a:r>
              <a:rPr lang="zh-CN" altLang="en-US" sz="2000" dirty="0" smtClean="0">
                <a:latin typeface="宋体" panose="02010600030101010101" pitchFamily="2" charset="-122"/>
                <a:ea typeface="宋体" panose="02010600030101010101" pitchFamily="2" charset="-122"/>
              </a:rPr>
              <a:t>资源</a:t>
            </a:r>
            <a:endParaRPr lang="en-US" altLang="zh-CN" sz="2000" dirty="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气象数据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土壤</a:t>
            </a:r>
            <a:r>
              <a:rPr lang="zh-CN" altLang="en-US" sz="1600" dirty="0">
                <a:latin typeface="宋体" panose="02010600030101010101" pitchFamily="2" charset="-122"/>
                <a:ea typeface="宋体" panose="02010600030101010101" pitchFamily="2" charset="-122"/>
              </a:rPr>
              <a:t>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植被</a:t>
            </a:r>
            <a:r>
              <a:rPr lang="zh-CN" altLang="en-US" sz="1600" dirty="0">
                <a:latin typeface="宋体" panose="02010600030101010101" pitchFamily="2" charset="-122"/>
                <a:ea typeface="宋体" panose="02010600030101010101" pitchFamily="2" charset="-122"/>
              </a:rPr>
              <a:t>功能类型数据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通量</a:t>
            </a:r>
            <a:r>
              <a:rPr lang="zh-CN" altLang="en-US" sz="1600" dirty="0">
                <a:latin typeface="宋体" panose="02010600030101010101" pitchFamily="2" charset="-122"/>
                <a:ea typeface="宋体" panose="02010600030101010101" pitchFamily="2" charset="-122"/>
              </a:rPr>
              <a:t>观测数据</a:t>
            </a:r>
            <a:r>
              <a:rPr lang="zh-CN" altLang="en-US" sz="1600" dirty="0" smtClean="0">
                <a:latin typeface="宋体" panose="02010600030101010101" pitchFamily="2" charset="-122"/>
                <a:ea typeface="宋体" panose="02010600030101010101" pitchFamily="2" charset="-122"/>
              </a:rPr>
              <a:t>集</a:t>
            </a:r>
            <a:endParaRPr lang="en-US" altLang="zh-CN" sz="1600" dirty="0" smtClean="0">
              <a:latin typeface="宋体" panose="02010600030101010101" pitchFamily="2" charset="-122"/>
              <a:ea typeface="宋体" panose="02010600030101010101" pitchFamily="2" charset="-122"/>
            </a:endParaRPr>
          </a:p>
          <a:p>
            <a:pPr lvl="1"/>
            <a:r>
              <a:rPr lang="en-US" altLang="zh-CN" sz="1600" dirty="0" smtClean="0">
                <a:latin typeface="宋体" panose="02010600030101010101" pitchFamily="2" charset="-122"/>
                <a:ea typeface="宋体" panose="02010600030101010101" pitchFamily="2" charset="-122"/>
              </a:rPr>
              <a:t>MODIS </a:t>
            </a:r>
            <a:r>
              <a:rPr lang="en-US" altLang="zh-CN" sz="1600" dirty="0">
                <a:latin typeface="宋体" panose="02010600030101010101" pitchFamily="2" charset="-122"/>
                <a:ea typeface="宋体" panose="02010600030101010101" pitchFamily="2" charset="-122"/>
              </a:rPr>
              <a:t>GPP/NPP</a:t>
            </a:r>
            <a:r>
              <a:rPr lang="zh-CN" altLang="en-US" sz="1600" dirty="0">
                <a:latin typeface="宋体" panose="02010600030101010101" pitchFamily="2" charset="-122"/>
                <a:ea typeface="宋体" panose="02010600030101010101" pitchFamily="2" charset="-122"/>
              </a:rPr>
              <a:t>数据集</a:t>
            </a:r>
            <a:endParaRPr lang="en-US" altLang="zh-CN" sz="16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数据资源的</a:t>
            </a:r>
            <a:r>
              <a:rPr lang="zh-CN" altLang="en-US" sz="2000" dirty="0" smtClean="0">
                <a:latin typeface="宋体" panose="02010600030101010101" pitchFamily="2" charset="-122"/>
                <a:ea typeface="宋体" panose="02010600030101010101" pitchFamily="2" charset="-122"/>
              </a:rPr>
              <a:t>异构性</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数据格式：包括</a:t>
            </a:r>
            <a:r>
              <a:rPr lang="en-US" altLang="zh-CN" sz="1600" dirty="0" err="1" smtClean="0">
                <a:latin typeface="宋体" panose="02010600030101010101" pitchFamily="2" charset="-122"/>
                <a:ea typeface="宋体" panose="02010600030101010101" pitchFamily="2" charset="-122"/>
              </a:rPr>
              <a:t>netCDF</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csv</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shapefile</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txt</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时空范围和尺度：输入数据的时间范围是</a:t>
            </a:r>
            <a:r>
              <a:rPr lang="en-US" altLang="zh-CN" sz="1600" dirty="0" smtClean="0">
                <a:latin typeface="宋体" panose="02010600030101010101" pitchFamily="2" charset="-122"/>
                <a:ea typeface="宋体" panose="02010600030101010101" pitchFamily="2" charset="-122"/>
              </a:rPr>
              <a:t>1982-2014</a:t>
            </a:r>
            <a:r>
              <a:rPr lang="zh-CN" altLang="en-US" sz="1600" dirty="0" smtClean="0">
                <a:latin typeface="宋体" panose="02010600030101010101" pitchFamily="2" charset="-122"/>
                <a:ea typeface="宋体" panose="02010600030101010101" pitchFamily="2" charset="-122"/>
              </a:rPr>
              <a:t>年，步长为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err="1" smtClean="0">
                <a:latin typeface="宋体" panose="02010600030101010101" pitchFamily="2" charset="-122"/>
                <a:ea typeface="宋体" panose="02010600030101010101" pitchFamily="2" charset="-122"/>
              </a:rPr>
              <a:t>Fluxnet</a:t>
            </a:r>
            <a:r>
              <a:rPr lang="en-US" altLang="zh-CN" sz="1600" dirty="0" smtClean="0">
                <a:latin typeface="宋体" panose="02010600030101010101" pitchFamily="2" charset="-122"/>
                <a:ea typeface="宋体" panose="02010600030101010101" pitchFamily="2" charset="-122"/>
              </a:rPr>
              <a:t> 2015</a:t>
            </a:r>
            <a:r>
              <a:rPr lang="zh-CN" altLang="en-US" sz="1600" dirty="0" smtClean="0">
                <a:latin typeface="宋体" panose="02010600030101010101" pitchFamily="2" charset="-122"/>
                <a:ea typeface="宋体" panose="02010600030101010101" pitchFamily="2" charset="-122"/>
              </a:rPr>
              <a:t>的时间范围随站点变化，步长为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smtClean="0">
                <a:latin typeface="宋体" panose="02010600030101010101" pitchFamily="2" charset="-122"/>
                <a:ea typeface="宋体" panose="02010600030101010101" pitchFamily="2" charset="-122"/>
              </a:rPr>
              <a:t>MOD17A2</a:t>
            </a:r>
            <a:r>
              <a:rPr lang="zh-CN" altLang="en-US" sz="1600" dirty="0" smtClean="0">
                <a:latin typeface="宋体" panose="02010600030101010101" pitchFamily="2" charset="-122"/>
                <a:ea typeface="宋体" panose="02010600030101010101" pitchFamily="2" charset="-122"/>
              </a:rPr>
              <a:t>的时间范围为</a:t>
            </a:r>
            <a:r>
              <a:rPr lang="en-US" altLang="zh-CN" sz="1600" dirty="0" smtClean="0">
                <a:latin typeface="宋体" panose="02010600030101010101" pitchFamily="2" charset="-122"/>
                <a:ea typeface="宋体" panose="02010600030101010101" pitchFamily="2" charset="-122"/>
              </a:rPr>
              <a:t>2000-2015</a:t>
            </a:r>
            <a:r>
              <a:rPr lang="zh-CN" altLang="en-US" sz="1600" dirty="0" smtClean="0">
                <a:latin typeface="宋体" panose="02010600030101010101" pitchFamily="2" charset="-122"/>
                <a:ea typeface="宋体" panose="02010600030101010101" pitchFamily="2" charset="-122"/>
              </a:rPr>
              <a:t>年，时间步长为</a:t>
            </a:r>
            <a:r>
              <a:rPr lang="en-US" altLang="zh-CN" sz="1600" dirty="0" smtClean="0">
                <a:latin typeface="宋体" panose="02010600030101010101" pitchFamily="2" charset="-122"/>
                <a:ea typeface="宋体" panose="02010600030101010101" pitchFamily="2" charset="-122"/>
              </a:rPr>
              <a:t>8</a:t>
            </a:r>
            <a:r>
              <a:rPr lang="zh-CN" altLang="en-US" sz="1600" dirty="0" smtClean="0">
                <a:latin typeface="宋体" panose="02010600030101010101" pitchFamily="2" charset="-122"/>
                <a:ea typeface="宋体" panose="02010600030101010101" pitchFamily="2" charset="-122"/>
              </a:rPr>
              <a:t>天。</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4.2.1.1 </a:t>
            </a:r>
            <a:r>
              <a:rPr lang="zh-CN" altLang="en-US" sz="2000" kern="0" dirty="0" smtClean="0">
                <a:latin typeface="宋体" panose="02010600030101010101" pitchFamily="2" charset="-122"/>
                <a:ea typeface="宋体" panose="02010600030101010101" pitchFamily="2" charset="-122"/>
              </a:rPr>
              <a:t>陆地碳循环数据资源及其异构性分析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23</a:t>
            </a:fld>
            <a:endParaRPr lang="zh-CN" altLang="en-US"/>
          </a:p>
        </p:txBody>
      </p:sp>
    </p:spTree>
    <p:extLst>
      <p:ext uri="{BB962C8B-B14F-4D97-AF65-F5344CB8AC3E}">
        <p14:creationId xmlns:p14="http://schemas.microsoft.com/office/powerpoint/2010/main" val="361304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7" y="1557338"/>
            <a:ext cx="3449186" cy="1727646"/>
          </a:xfrm>
        </p:spPr>
        <p:txBody>
          <a:bodyPr/>
          <a:lstStyle/>
          <a:p>
            <a:pPr lvl="0"/>
            <a:r>
              <a:rPr lang="zh-CN" altLang="en-US" sz="2000" dirty="0" smtClean="0">
                <a:latin typeface="宋体" panose="02010600030101010101" pitchFamily="2" charset="-122"/>
                <a:ea typeface="宋体" panose="02010600030101010101" pitchFamily="2" charset="-122"/>
              </a:rPr>
              <a:t>针对数据资源的异构性进行结构化描述，包括</a:t>
            </a:r>
            <a:r>
              <a:rPr lang="zh-CN" altLang="en-US" sz="2000" dirty="0" smtClean="0">
                <a:solidFill>
                  <a:srgbClr val="FF0000"/>
                </a:solidFill>
                <a:latin typeface="宋体" panose="02010600030101010101" pitchFamily="2" charset="-122"/>
                <a:ea typeface="宋体" panose="02010600030101010101" pitchFamily="2" charset="-122"/>
              </a:rPr>
              <a:t>时空范围、尺度、单位量纲</a:t>
            </a:r>
            <a:r>
              <a:rPr lang="zh-CN" altLang="en-US" sz="2000" dirty="0" smtClean="0">
                <a:latin typeface="宋体" panose="02010600030101010101" pitchFamily="2" charset="-122"/>
                <a:ea typeface="宋体" panose="02010600030101010101" pitchFamily="2" charset="-122"/>
              </a:rPr>
              <a:t>等信息。</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4.2.1.2 </a:t>
            </a:r>
            <a:r>
              <a:rPr lang="zh-CN" altLang="en-US" sz="2000" kern="0" dirty="0" smtClean="0">
                <a:latin typeface="宋体" panose="02010600030101010101" pitchFamily="2" charset="-122"/>
                <a:ea typeface="宋体" panose="02010600030101010101" pitchFamily="2" charset="-122"/>
              </a:rPr>
              <a:t>陆地碳循环数据资源的结构化描述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24</a:t>
            </a:fld>
            <a:endParaRPr lang="zh-CN" altLang="en-US"/>
          </a:p>
        </p:txBody>
      </p:sp>
      <p:pic>
        <p:nvPicPr>
          <p:cNvPr id="9218" name="Picture 2" descr="G:\doc\papers\graduate-thesis\thuthesis\figures\jpg\ModelComparison!4-1-data-description-interface_4.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880799" y="1454435"/>
            <a:ext cx="5263201" cy="42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G:\doc\papers\graduate-thesis\thuthesis\figures\data-desc-example.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588" y="3603848"/>
            <a:ext cx="5376862"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4379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7769666" cy="2591742"/>
          </a:xfrm>
        </p:spPr>
        <p:txBody>
          <a:bodyPr/>
          <a:lstStyle/>
          <a:p>
            <a:pPr lvl="0"/>
            <a:r>
              <a:rPr lang="en-US" altLang="zh-CN" sz="2000" dirty="0" smtClean="0">
                <a:latin typeface="宋体" panose="02010600030101010101" pitchFamily="2" charset="-122"/>
                <a:ea typeface="宋体" panose="02010600030101010101" pitchFamily="2" charset="-122"/>
              </a:rPr>
              <a:t>WMS/WFS/WCS</a:t>
            </a:r>
            <a:r>
              <a:rPr lang="zh-CN" altLang="en-US" sz="2000" dirty="0" smtClean="0">
                <a:latin typeface="宋体" panose="02010600030101010101" pitchFamily="2" charset="-122"/>
                <a:ea typeface="宋体" panose="02010600030101010101" pitchFamily="2" charset="-122"/>
              </a:rPr>
              <a:t>地理空间信息</a:t>
            </a:r>
            <a:r>
              <a:rPr lang="zh-CN" altLang="en-US" sz="2000" dirty="0" smtClean="0">
                <a:latin typeface="宋体" panose="02010600030101010101" pitchFamily="2" charset="-122"/>
                <a:ea typeface="宋体" panose="02010600030101010101" pitchFamily="2" charset="-122"/>
              </a:rPr>
              <a:t>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数据上传下载服务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数据重构服务</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单位量纲转换服务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数据抽取服务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数据重组服务</a:t>
            </a:r>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陆地碳循环开放式数据资源组件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4.2.1.3 </a:t>
            </a:r>
            <a:r>
              <a:rPr lang="zh-CN" altLang="en-US" sz="2000" kern="0" dirty="0" smtClean="0">
                <a:latin typeface="宋体" panose="02010600030101010101" pitchFamily="2" charset="-122"/>
                <a:ea typeface="宋体" panose="02010600030101010101" pitchFamily="2" charset="-122"/>
              </a:rPr>
              <a:t>陆地碳循环数据资源的服务化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25</a:t>
            </a:fld>
            <a:endParaRPr lang="zh-CN" altLang="en-US"/>
          </a:p>
        </p:txBody>
      </p:sp>
      <p:pic>
        <p:nvPicPr>
          <p:cNvPr id="10242" name="Picture 2" descr="G:\doc\papers\graduate-thesis\thuthesis\figures\data-service-1.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222374" y="4753818"/>
            <a:ext cx="19383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G:\doc\papers\graduate-thesis\thuthesis\figures\data-service-2.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2411760" y="4908476"/>
            <a:ext cx="1465262"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G:\doc\papers\graduate-thesis\thuthesis\figures\data-service-3.jpg"/>
          <p:cNvPicPr>
            <a:picLocks noChangeAspect="1" noChangeArrowheads="1"/>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4427984" y="4864026"/>
            <a:ext cx="1300162"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932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8227640" cy="3311822"/>
          </a:xfrm>
        </p:spPr>
        <p:txBody>
          <a:bodyPr/>
          <a:lstStyle/>
          <a:p>
            <a:pPr lvl="0"/>
            <a:r>
              <a:rPr lang="zh-CN" altLang="en-US" sz="2000" dirty="0">
                <a:latin typeface="宋体" panose="02010600030101010101" pitchFamily="2" charset="-122"/>
                <a:ea typeface="宋体" panose="02010600030101010101" pitchFamily="2" charset="-122"/>
              </a:rPr>
              <a:t>陆地碳循环模型</a:t>
            </a:r>
            <a:r>
              <a:rPr lang="zh-CN" altLang="en-US" sz="2000" dirty="0" smtClean="0">
                <a:latin typeface="宋体" panose="02010600030101010101" pitchFamily="2" charset="-122"/>
                <a:ea typeface="宋体" panose="02010600030101010101" pitchFamily="2" charset="-122"/>
              </a:rPr>
              <a:t>资源：</a:t>
            </a:r>
            <a:r>
              <a:rPr lang="en-US" altLang="zh-CN" sz="2000" dirty="0" smtClean="0">
                <a:latin typeface="宋体" panose="02010600030101010101" pitchFamily="2" charset="-122"/>
                <a:ea typeface="宋体" panose="02010600030101010101" pitchFamily="2" charset="-122"/>
              </a:rPr>
              <a:t>IBIS</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Biome-BGC</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LPJ</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a:t>
            </a:r>
            <a:r>
              <a:rPr lang="zh-CN" altLang="en-US" sz="2000" dirty="0" smtClean="0">
                <a:latin typeface="宋体" panose="02010600030101010101" pitchFamily="2" charset="-122"/>
                <a:ea typeface="宋体" panose="02010600030101010101" pitchFamily="2" charset="-122"/>
              </a:rPr>
              <a:t>碳循环模型</a:t>
            </a:r>
            <a:r>
              <a:rPr lang="zh-CN" altLang="en-US" sz="2000" dirty="0" smtClean="0">
                <a:latin typeface="宋体" panose="02010600030101010101" pitchFamily="2" charset="-122"/>
                <a:ea typeface="宋体" panose="02010600030101010101" pitchFamily="2" charset="-122"/>
              </a:rPr>
              <a:t>资源的异构性</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开发</a:t>
            </a:r>
            <a:r>
              <a:rPr lang="zh-CN" altLang="en-US" sz="1600" dirty="0" smtClean="0">
                <a:latin typeface="宋体" panose="02010600030101010101" pitchFamily="2" charset="-122"/>
                <a:ea typeface="宋体" panose="02010600030101010101" pitchFamily="2" charset="-122"/>
              </a:rPr>
              <a:t>语言</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编译</a:t>
            </a:r>
            <a:r>
              <a:rPr lang="zh-CN" altLang="en-US" sz="1400" dirty="0" smtClean="0">
                <a:latin typeface="宋体" panose="02010600030101010101" pitchFamily="2" charset="-122"/>
                <a:ea typeface="宋体" panose="02010600030101010101" pitchFamily="2" charset="-122"/>
              </a:rPr>
              <a:t>型：</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Fortran</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Java</a:t>
            </a:r>
            <a:r>
              <a:rPr lang="zh-CN" altLang="en-US" sz="1400" dirty="0" smtClean="0">
                <a:latin typeface="宋体" panose="02010600030101010101" pitchFamily="2" charset="-122"/>
                <a:ea typeface="宋体" panose="02010600030101010101" pitchFamily="2" charset="-122"/>
              </a:rPr>
              <a:t>等</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解释型：</a:t>
            </a:r>
            <a:r>
              <a:rPr lang="en-US" altLang="zh-CN" sz="1400" dirty="0" smtClean="0">
                <a:latin typeface="宋体" panose="02010600030101010101" pitchFamily="2" charset="-122"/>
                <a:ea typeface="宋体" panose="02010600030101010101" pitchFamily="2" charset="-122"/>
              </a:rPr>
              <a:t>Python</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MATLAB</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JavaScript</a:t>
            </a:r>
            <a:r>
              <a:rPr lang="zh-CN" altLang="en-US" sz="1400" dirty="0" smtClean="0">
                <a:latin typeface="宋体" panose="02010600030101010101" pitchFamily="2" charset="-122"/>
                <a:ea typeface="宋体" panose="02010600030101010101" pitchFamily="2" charset="-122"/>
              </a:rPr>
              <a:t>等</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a:t>
            </a:r>
            <a:r>
              <a:rPr lang="zh-CN" altLang="en-US" sz="1600" dirty="0" smtClean="0">
                <a:latin typeface="宋体" panose="02010600030101010101" pitchFamily="2" charset="-122"/>
                <a:ea typeface="宋体" panose="02010600030101010101" pitchFamily="2" charset="-122"/>
              </a:rPr>
              <a:t>平台：</a:t>
            </a:r>
            <a:r>
              <a:rPr lang="en-US" altLang="zh-CN" sz="1600" dirty="0" smtClean="0">
                <a:latin typeface="宋体" panose="02010600030101010101" pitchFamily="2" charset="-122"/>
                <a:ea typeface="宋体" panose="02010600030101010101" pitchFamily="2" charset="-122"/>
              </a:rPr>
              <a:t>Windows</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Linux</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Unix</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表现</a:t>
            </a:r>
            <a:r>
              <a:rPr lang="zh-CN" altLang="en-US" sz="1600" dirty="0" smtClean="0">
                <a:latin typeface="宋体" panose="02010600030101010101" pitchFamily="2" charset="-122"/>
                <a:ea typeface="宋体" panose="02010600030101010101" pitchFamily="2" charset="-122"/>
              </a:rPr>
              <a:t>形式：源代码、可执行程序、静态链接库、动态链接库、网络服务、组件等。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执行</a:t>
            </a:r>
            <a:r>
              <a:rPr lang="zh-CN" altLang="en-US" sz="1600" dirty="0" smtClean="0">
                <a:latin typeface="宋体" panose="02010600030101010101" pitchFamily="2" charset="-122"/>
                <a:ea typeface="宋体" panose="02010600030101010101" pitchFamily="2" charset="-122"/>
              </a:rPr>
              <a:t>流程：简单类型、</a:t>
            </a:r>
            <a:r>
              <a:rPr lang="zh-CN" altLang="en-US" sz="1600" dirty="0">
                <a:latin typeface="宋体" panose="02010600030101010101" pitchFamily="2" charset="-122"/>
                <a:ea typeface="宋体" panose="02010600030101010101" pitchFamily="2" charset="-122"/>
              </a:rPr>
              <a:t>多过程</a:t>
            </a:r>
            <a:r>
              <a:rPr lang="zh-CN" altLang="en-US" sz="1600" dirty="0" smtClean="0">
                <a:latin typeface="宋体" panose="02010600030101010101" pitchFamily="2" charset="-122"/>
                <a:ea typeface="宋体" panose="02010600030101010101" pitchFamily="2" charset="-122"/>
              </a:rPr>
              <a:t>集成类型。</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a:t>
            </a:r>
            <a:r>
              <a:rPr lang="zh-CN" altLang="en-US" sz="1600" dirty="0" smtClean="0">
                <a:latin typeface="宋体" panose="02010600030101010101" pitchFamily="2" charset="-122"/>
                <a:ea typeface="宋体" panose="02010600030101010101" pitchFamily="2" charset="-122"/>
              </a:rPr>
              <a:t>接口：硬编码型、配置文件型、命令行参数型等。</a:t>
            </a:r>
            <a:endParaRPr lang="en-US" altLang="zh-CN" sz="1600" dirty="0" smtClean="0">
              <a:latin typeface="宋体" panose="02010600030101010101" pitchFamily="2" charset="-122"/>
              <a:ea typeface="宋体" panose="02010600030101010101" pitchFamily="2" charset="-122"/>
            </a:endParaRPr>
          </a:p>
          <a:p>
            <a:pPr lvl="1"/>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4.2.2.1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26</a:t>
            </a:fld>
            <a:endParaRPr lang="zh-CN" altLang="en-US"/>
          </a:p>
        </p:txBody>
      </p:sp>
    </p:spTree>
    <p:extLst>
      <p:ext uri="{BB962C8B-B14F-4D97-AF65-F5344CB8AC3E}">
        <p14:creationId xmlns:p14="http://schemas.microsoft.com/office/powerpoint/2010/main" val="772045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3023790"/>
          </a:xfrm>
        </p:spPr>
        <p:txBody>
          <a:bodyPr/>
          <a:lstStyle/>
          <a:p>
            <a:pPr lvl="0"/>
            <a:r>
              <a:rPr lang="zh-CN" altLang="en-US" sz="2000" dirty="0" smtClean="0">
                <a:latin typeface="宋体" panose="02010600030101010101" pitchFamily="2" charset="-122"/>
                <a:ea typeface="宋体" panose="02010600030101010101" pitchFamily="2" charset="-122"/>
              </a:rPr>
              <a:t>基本信息描述</a:t>
            </a:r>
            <a:r>
              <a:rPr lang="zh-CN" altLang="en-US" sz="2000" dirty="0" smtClean="0">
                <a:latin typeface="宋体" panose="02010600030101010101" pitchFamily="2" charset="-122"/>
                <a:ea typeface="宋体" panose="02010600030101010101" pitchFamily="2" charset="-122"/>
              </a:rPr>
              <a:t>接口</a:t>
            </a:r>
            <a:endParaRPr lang="en-US" altLang="zh-CN" sz="2000" dirty="0">
              <a:latin typeface="宋体" panose="02010600030101010101" pitchFamily="2" charset="-122"/>
              <a:ea typeface="宋体" panose="02010600030101010101" pitchFamily="2" charset="-122"/>
            </a:endParaRPr>
          </a:p>
          <a:p>
            <a:pPr marL="0" lvl="0" indent="0">
              <a:buNone/>
            </a:pPr>
            <a:r>
              <a:rPr lang="zh-CN" altLang="en-US" sz="1600" dirty="0" smtClean="0">
                <a:latin typeface="宋体" panose="02010600030101010101" pitchFamily="2" charset="-122"/>
                <a:ea typeface="宋体" panose="02010600030101010101" pitchFamily="2" charset="-122"/>
              </a:rPr>
              <a:t>描述模型的简介</a:t>
            </a:r>
            <a:endParaRPr lang="en-US" altLang="zh-CN" sz="16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运行</a:t>
            </a:r>
            <a:r>
              <a:rPr lang="zh-CN" altLang="en-US" sz="2000" dirty="0" smtClean="0">
                <a:latin typeface="宋体" panose="02010600030101010101" pitchFamily="2" charset="-122"/>
                <a:ea typeface="宋体" panose="02010600030101010101" pitchFamily="2" charset="-122"/>
              </a:rPr>
              <a:t>信息描述</a:t>
            </a:r>
            <a:r>
              <a:rPr lang="zh-CN" altLang="en-US" sz="2000" dirty="0" smtClean="0">
                <a:latin typeface="宋体" panose="02010600030101010101" pitchFamily="2" charset="-122"/>
                <a:ea typeface="宋体" panose="02010600030101010101" pitchFamily="2" charset="-122"/>
              </a:rPr>
              <a:t>接口</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2000" dirty="0" smtClean="0">
                <a:latin typeface="宋体" panose="02010600030101010101" pitchFamily="2" charset="-122"/>
                <a:ea typeface="宋体" panose="02010600030101010101" pitchFamily="2" charset="-122"/>
              </a:rPr>
              <a:t>描述模型的可执行文件名、程序类型、解释器类型、输入输出数据列表等</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部署信息描述</a:t>
            </a:r>
            <a:r>
              <a:rPr lang="zh-CN" altLang="en-US" sz="2000" dirty="0" smtClean="0">
                <a:latin typeface="宋体" panose="02010600030101010101" pitchFamily="2" charset="-122"/>
                <a:ea typeface="宋体" panose="02010600030101010101" pitchFamily="2" charset="-122"/>
              </a:rPr>
              <a:t>接口</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2000" dirty="0" smtClean="0">
                <a:latin typeface="宋体" panose="02010600030101010101" pitchFamily="2" charset="-122"/>
                <a:ea typeface="宋体" panose="02010600030101010101" pitchFamily="2" charset="-122"/>
              </a:rPr>
              <a:t>描述模型运行的软硬件环境依赖信息，以支撑模型的成功运行。</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4.2.2.2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pic>
        <p:nvPicPr>
          <p:cNvPr id="21506" name="Picture 2" descr="G:\doc\papers\graduate-thesis\thuthesis\figures\jpg\ModelCalculation!4-2-1-model-description-interface_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959498" y="0"/>
            <a:ext cx="4473575"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G:\doc\papers\graduate-thesis\thuthesis\figures\jpg\ModelCalculation!4-2-2-model-invoke-interface_0.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8750300" y="944563"/>
            <a:ext cx="5873750"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G:\doc\papers\graduate-thesis\thuthesis\figures\jpg\ModelCalculation!4-2-3-model-deployment-interface_2.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9036496" y="2645601"/>
            <a:ext cx="4703762"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27</a:t>
            </a:fld>
            <a:endParaRPr lang="zh-CN" altLang="en-US" dirty="0"/>
          </a:p>
        </p:txBody>
      </p:sp>
    </p:spTree>
    <p:extLst>
      <p:ext uri="{BB962C8B-B14F-4D97-AF65-F5344CB8AC3E}">
        <p14:creationId xmlns:p14="http://schemas.microsoft.com/office/powerpoint/2010/main" val="972834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795592" cy="2303710"/>
          </a:xfrm>
        </p:spPr>
        <p:txBody>
          <a:bodyPr/>
          <a:lstStyle/>
          <a:p>
            <a:pPr lvl="0"/>
            <a:r>
              <a:rPr lang="zh-CN" altLang="en-US" sz="2000" dirty="0" smtClean="0">
                <a:latin typeface="宋体" panose="02010600030101010101" pitchFamily="2" charset="-122"/>
                <a:ea typeface="宋体" panose="02010600030101010101" pitchFamily="2" charset="-122"/>
              </a:rPr>
              <a:t>模型</a:t>
            </a:r>
            <a:r>
              <a:rPr lang="zh-CN" altLang="en-US" sz="2000" dirty="0" smtClean="0">
                <a:latin typeface="宋体" panose="02010600030101010101" pitchFamily="2" charset="-122"/>
                <a:ea typeface="宋体" panose="02010600030101010101" pitchFamily="2" charset="-122"/>
              </a:rPr>
              <a:t>封装</a:t>
            </a:r>
            <a:endParaRPr lang="en-US" altLang="zh-CN" sz="2000" dirty="0">
              <a:latin typeface="宋体" panose="02010600030101010101" pitchFamily="2" charset="-122"/>
              <a:ea typeface="宋体" panose="02010600030101010101" pitchFamily="2" charset="-122"/>
            </a:endParaRPr>
          </a:p>
          <a:p>
            <a:pPr lvl="1"/>
            <a:r>
              <a:rPr lang="zh-CN" altLang="en-US" sz="1400" dirty="0" smtClean="0">
                <a:latin typeface="宋体" panose="02010600030101010101" pitchFamily="2" charset="-122"/>
                <a:ea typeface="宋体" panose="02010600030101010101" pitchFamily="2" charset="-122"/>
              </a:rPr>
              <a:t>模型</a:t>
            </a:r>
            <a:r>
              <a:rPr lang="zh-CN" altLang="en-US" sz="1400" dirty="0">
                <a:latin typeface="宋体" panose="02010600030101010101" pitchFamily="2" charset="-122"/>
                <a:ea typeface="宋体" panose="02010600030101010101" pitchFamily="2" charset="-122"/>
              </a:rPr>
              <a:t>封装最关键的是运行接口的设计</a:t>
            </a:r>
            <a:r>
              <a:rPr lang="zh-CN" altLang="en-US" sz="1400" dirty="0" smtClean="0">
                <a:latin typeface="宋体" panose="02010600030101010101" pitchFamily="2" charset="-122"/>
                <a:ea typeface="宋体" panose="02010600030101010101" pitchFamily="2" charset="-122"/>
              </a:rPr>
              <a:t>，其本质</a:t>
            </a:r>
            <a:r>
              <a:rPr lang="zh-CN" altLang="en-US" sz="1400" dirty="0">
                <a:latin typeface="宋体" panose="02010600030101010101" pitchFamily="2" charset="-122"/>
                <a:ea typeface="宋体" panose="02010600030101010101" pitchFamily="2" charset="-122"/>
              </a:rPr>
              <a:t>上是设计一个命令行参数解析标准，将输入输出选项</a:t>
            </a:r>
            <a:r>
              <a:rPr lang="zh-CN" altLang="en-US" sz="1400" dirty="0" smtClean="0">
                <a:latin typeface="宋体" panose="02010600030101010101" pitchFamily="2" charset="-122"/>
                <a:ea typeface="宋体" panose="02010600030101010101" pitchFamily="2" charset="-122"/>
              </a:rPr>
              <a:t>映射给</a:t>
            </a:r>
            <a:r>
              <a:rPr lang="zh-CN" altLang="en-US" sz="1400" dirty="0">
                <a:latin typeface="宋体" panose="02010600030101010101" pitchFamily="2" charset="-122"/>
                <a:ea typeface="宋体" panose="02010600030101010101" pitchFamily="2" charset="-122"/>
              </a:rPr>
              <a:t>程序内存</a:t>
            </a:r>
            <a:r>
              <a:rPr lang="zh-CN" altLang="en-US" sz="1400" dirty="0" smtClean="0">
                <a:latin typeface="宋体" panose="02010600030101010101" pitchFamily="2" charset="-122"/>
                <a:ea typeface="宋体" panose="02010600030101010101" pitchFamily="2" charset="-122"/>
              </a:rPr>
              <a:t>变量</a:t>
            </a:r>
            <a:r>
              <a:rPr lang="zh-CN" altLang="en-US" sz="1400" dirty="0" smtClean="0">
                <a:latin typeface="宋体" panose="02010600030101010101" pitchFamily="2" charset="-122"/>
                <a:ea typeface="宋体" panose="02010600030101010101" pitchFamily="2" charset="-122"/>
              </a:rPr>
              <a:t>。</a:t>
            </a:r>
            <a:endParaRPr lang="en-US" altLang="zh-CN" sz="1400" dirty="0">
              <a:latin typeface="宋体" panose="02010600030101010101" pitchFamily="2" charset="-122"/>
              <a:ea typeface="宋体" panose="02010600030101010101" pitchFamily="2" charset="-122"/>
            </a:endParaRPr>
          </a:p>
          <a:p>
            <a:pPr lvl="1"/>
            <a:r>
              <a:rPr lang="zh-CN" altLang="en-US" sz="1400" dirty="0">
                <a:latin typeface="宋体" panose="02010600030101010101" pitchFamily="2" charset="-122"/>
                <a:ea typeface="宋体" panose="02010600030101010101" pitchFamily="2" charset="-122"/>
              </a:rPr>
              <a:t>本文基于</a:t>
            </a:r>
            <a:r>
              <a:rPr lang="en-US" altLang="zh-CN" sz="1400" dirty="0" err="1">
                <a:latin typeface="宋体" panose="02010600030101010101" pitchFamily="2" charset="-122"/>
                <a:ea typeface="宋体" panose="02010600030101010101" pitchFamily="2" charset="-122"/>
              </a:rPr>
              <a:t>libc</a:t>
            </a:r>
            <a:r>
              <a:rPr lang="zh-CN" altLang="en-US" sz="1400" dirty="0">
                <a:latin typeface="宋体" panose="02010600030101010101" pitchFamily="2" charset="-122"/>
                <a:ea typeface="宋体" panose="02010600030101010101" pitchFamily="2" charset="-122"/>
              </a:rPr>
              <a:t>的</a:t>
            </a:r>
            <a:r>
              <a:rPr lang="en-US" altLang="zh-CN" sz="1400" dirty="0" err="1">
                <a:latin typeface="宋体" panose="02010600030101010101" pitchFamily="2" charset="-122"/>
                <a:ea typeface="宋体" panose="02010600030101010101" pitchFamily="2" charset="-122"/>
              </a:rPr>
              <a:t>getopt</a:t>
            </a:r>
            <a:r>
              <a:rPr lang="en-US" altLang="zh-CN" sz="1400" dirty="0">
                <a:latin typeface="宋体" panose="02010600030101010101" pitchFamily="2" charset="-122"/>
                <a:ea typeface="宋体" panose="02010600030101010101" pitchFamily="2" charset="-122"/>
              </a:rPr>
              <a:t>/</a:t>
            </a:r>
            <a:r>
              <a:rPr lang="en-US" altLang="zh-CN" sz="1400" dirty="0" err="1">
                <a:latin typeface="宋体" panose="02010600030101010101" pitchFamily="2" charset="-122"/>
                <a:ea typeface="宋体" panose="02010600030101010101" pitchFamily="2" charset="-122"/>
              </a:rPr>
              <a:t>getopt_long</a:t>
            </a:r>
            <a:r>
              <a:rPr lang="zh-CN" altLang="en-US" sz="1400" dirty="0">
                <a:latin typeface="宋体" panose="02010600030101010101" pitchFamily="2" charset="-122"/>
                <a:ea typeface="宋体" panose="02010600030101010101" pitchFamily="2" charset="-122"/>
              </a:rPr>
              <a:t>接口设计了陆地碳循环模型封装的标准化命令行参数运行接口</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lvl="1"/>
            <a:r>
              <a:rPr lang="zh-CN" altLang="en-US" sz="1400" dirty="0" smtClean="0">
                <a:latin typeface="宋体" panose="02010600030101010101" pitchFamily="2" charset="-122"/>
                <a:ea typeface="宋体" panose="02010600030101010101" pitchFamily="2" charset="-122"/>
              </a:rPr>
              <a:t>模型的调用命令表示为：</a:t>
            </a:r>
            <a:r>
              <a:rPr lang="en-US" altLang="zh-CN" sz="1400" dirty="0" smtClean="0">
                <a:latin typeface="宋体" panose="02010600030101010101" pitchFamily="2" charset="-122"/>
                <a:ea typeface="宋体" panose="02010600030101010101" pitchFamily="2" charset="-122"/>
              </a:rPr>
              <a:t>“(</a:t>
            </a:r>
            <a:r>
              <a:rPr lang="en-US" altLang="zh-CN" sz="1400" dirty="0">
                <a:latin typeface="宋体" panose="02010600030101010101" pitchFamily="2" charset="-122"/>
                <a:ea typeface="宋体" panose="02010600030101010101" pitchFamily="2" charset="-122"/>
              </a:rPr>
              <a:t>interpreter) &lt;main&gt; -p -f=&lt;value&gt; --flag=&lt;value</a:t>
            </a:r>
            <a:r>
              <a:rPr lang="en-US" altLang="zh-CN" sz="1400" dirty="0" smtClean="0">
                <a:latin typeface="宋体" panose="02010600030101010101" pitchFamily="2" charset="-122"/>
                <a:ea typeface="宋体" panose="02010600030101010101" pitchFamily="2" charset="-122"/>
              </a:rPr>
              <a:t>&gt;”</a:t>
            </a:r>
          </a:p>
          <a:p>
            <a:pPr lvl="1"/>
            <a:r>
              <a:rPr lang="zh-CN" altLang="en-US" sz="1400" dirty="0" smtClean="0">
                <a:latin typeface="宋体" panose="02010600030101010101" pitchFamily="2" charset="-122"/>
                <a:ea typeface="宋体" panose="02010600030101010101" pitchFamily="2" charset="-122"/>
              </a:rPr>
              <a:t>对于多过程集成类型的模型，通过</a:t>
            </a:r>
            <a:r>
              <a:rPr lang="en-US" altLang="zh-CN" sz="1400" dirty="0" smtClean="0">
                <a:latin typeface="宋体" panose="02010600030101010101" pitchFamily="2" charset="-122"/>
                <a:ea typeface="宋体" panose="02010600030101010101" pitchFamily="2" charset="-122"/>
              </a:rPr>
              <a:t>Node.js</a:t>
            </a:r>
            <a:r>
              <a:rPr lang="zh-CN" altLang="en-US" sz="1400" dirty="0" smtClean="0">
                <a:latin typeface="宋体" panose="02010600030101010101" pitchFamily="2" charset="-122"/>
                <a:ea typeface="宋体" panose="02010600030101010101" pitchFamily="2" charset="-122"/>
              </a:rPr>
              <a:t>脚本语言控制集成流程</a:t>
            </a:r>
            <a:endParaRPr lang="en-US" altLang="zh-CN" sz="1400" dirty="0" smtClean="0">
              <a:latin typeface="宋体" panose="02010600030101010101" pitchFamily="2" charset="-122"/>
              <a:ea typeface="宋体" panose="02010600030101010101" pitchFamily="2" charset="-122"/>
            </a:endParaRPr>
          </a:p>
          <a:p>
            <a:pPr marL="457200" lvl="1" indent="0">
              <a:buNone/>
            </a:pPr>
            <a:endParaRPr lang="zh-CN" altLang="zh-CN" sz="14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pic>
        <p:nvPicPr>
          <p:cNvPr id="6" name="Picture 2" descr="G:\doc\papers\graduate-thesis\thuthesis\figures\ms-encap-with-integration.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899592" y="3933056"/>
            <a:ext cx="5264150"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28</a:t>
            </a:fld>
            <a:endParaRPr lang="zh-CN" altLang="en-US"/>
          </a:p>
        </p:txBody>
      </p:sp>
    </p:spTree>
    <p:extLst>
      <p:ext uri="{BB962C8B-B14F-4D97-AF65-F5344CB8AC3E}">
        <p14:creationId xmlns:p14="http://schemas.microsoft.com/office/powerpoint/2010/main" val="1760961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2006479"/>
            <a:ext cx="1224136" cy="30569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smtClean="0">
                <a:solidFill>
                  <a:schemeClr val="tx1"/>
                </a:solidFill>
              </a:rPr>
              <a:t>封装前</a:t>
            </a:r>
            <a:endParaRPr lang="zh-CN" altLang="en-US" sz="1400" dirty="0">
              <a:solidFill>
                <a:schemeClr val="tx1"/>
              </a:solidFill>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a:xfrm>
            <a:off x="8293100" y="6381328"/>
            <a:ext cx="457200" cy="228600"/>
          </a:xfrm>
        </p:spPr>
        <p:txBody>
          <a:bodyPr/>
          <a:lstStyle/>
          <a:p>
            <a:fld id="{57EA92A5-C027-4AA6-B826-350AEA676BBC}" type="slidenum">
              <a:rPr lang="zh-CN" altLang="en-US" smtClean="0"/>
              <a:pPr/>
              <a:t>29</a:t>
            </a:fld>
            <a:endParaRPr lang="zh-CN" altLang="en-US"/>
          </a:p>
        </p:txBody>
      </p:sp>
      <p:pic>
        <p:nvPicPr>
          <p:cNvPr id="13314" name="Picture 2" descr="G:\doc\papers\graduate-thesis\thuthesis\figures\after-encap.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62649" y="5118667"/>
            <a:ext cx="6480720" cy="174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G:\doc\papers\graduate-thesis\thuthesis\figures\before-encap.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662649" y="2006479"/>
            <a:ext cx="6480720" cy="305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467544" y="5118667"/>
            <a:ext cx="1195105" cy="17427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smtClean="0">
                <a:solidFill>
                  <a:schemeClr val="tx1"/>
                </a:solidFill>
              </a:rPr>
              <a:t>封装后</a:t>
            </a:r>
            <a:endParaRPr lang="zh-CN" altLang="en-US" sz="1400" dirty="0">
              <a:solidFill>
                <a:schemeClr val="tx1"/>
              </a:solidFill>
            </a:endParaRPr>
          </a:p>
        </p:txBody>
      </p:sp>
      <p:sp>
        <p:nvSpPr>
          <p:cNvPr id="11" name="内容占位符 2"/>
          <p:cNvSpPr>
            <a:spLocks noGrp="1"/>
          </p:cNvSpPr>
          <p:nvPr>
            <p:ph idx="1"/>
          </p:nvPr>
        </p:nvSpPr>
        <p:spPr>
          <a:xfrm>
            <a:off x="-64570" y="1556792"/>
            <a:ext cx="7795592" cy="466488"/>
          </a:xfrm>
        </p:spPr>
        <p:txBody>
          <a:bodyPr/>
          <a:lstStyle/>
          <a:p>
            <a:pPr marL="457200" lvl="1" indent="0">
              <a:buNone/>
            </a:pPr>
            <a:r>
              <a:rPr lang="zh-CN" altLang="en-US" sz="1600" dirty="0" smtClean="0">
                <a:latin typeface="宋体" panose="02010600030101010101" pitchFamily="2" charset="-122"/>
                <a:ea typeface="宋体" panose="02010600030101010101" pitchFamily="2" charset="-122"/>
              </a:rPr>
              <a:t>封装前后运行接口的对比</a:t>
            </a:r>
            <a:r>
              <a:rPr lang="zh-CN" altLang="en-US" sz="1600" dirty="0">
                <a:latin typeface="宋体" panose="02010600030101010101" pitchFamily="2" charset="-122"/>
                <a:ea typeface="宋体" panose="02010600030101010101" pitchFamily="2" charset="-122"/>
              </a:rPr>
              <a:t>：</a:t>
            </a:r>
            <a:endParaRPr lang="zh-CN"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542441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 </a:t>
            </a:r>
            <a:r>
              <a:rPr lang="zh-CN" altLang="en-US" dirty="0" smtClean="0"/>
              <a:t>研究背景和研究意义</a:t>
            </a:r>
            <a:endParaRPr lang="zh-CN" altLang="en-US" dirty="0"/>
          </a:p>
        </p:txBody>
      </p:sp>
      <p:sp>
        <p:nvSpPr>
          <p:cNvPr id="6" name="内容占位符 2"/>
          <p:cNvSpPr>
            <a:spLocks noGrp="1"/>
          </p:cNvSpPr>
          <p:nvPr>
            <p:ph idx="1"/>
          </p:nvPr>
        </p:nvSpPr>
        <p:spPr>
          <a:xfrm>
            <a:off x="304800" y="1570856"/>
            <a:ext cx="4716701" cy="2218184"/>
          </a:xfrm>
        </p:spPr>
        <p:txBody>
          <a:bodyPr/>
          <a:lstStyle/>
          <a:p>
            <a:r>
              <a:rPr lang="zh-CN" altLang="en-US" sz="2000" dirty="0">
                <a:latin typeface="宋体" panose="02010600030101010101" pitchFamily="2" charset="-122"/>
                <a:ea typeface="宋体" panose="02010600030101010101" pitchFamily="2" charset="-122"/>
              </a:rPr>
              <a:t>陆地碳循环模型是估计和预测不同尺度碳收支分布格局和变化趋势的重要手段。随着陆地碳循环模型的发展，其类型越来越多样，机理越来越复杂</a:t>
            </a:r>
            <a:r>
              <a:rPr lang="zh-CN" altLang="en-US" sz="2000" dirty="0" smtClean="0">
                <a:latin typeface="宋体" panose="02010600030101010101" pitchFamily="2" charset="-122"/>
                <a:ea typeface="宋体" panose="02010600030101010101" pitchFamily="2" charset="-122"/>
              </a:rPr>
              <a:t>，模型运行结果有较大的不确定性，模型在</a:t>
            </a:r>
            <a:r>
              <a:rPr lang="zh-CN" altLang="en-US" sz="2000" dirty="0">
                <a:latin typeface="宋体" panose="02010600030101010101" pitchFamily="2" charset="-122"/>
                <a:ea typeface="宋体" panose="02010600030101010101" pitchFamily="2" charset="-122"/>
              </a:rPr>
              <a:t>应用时往往难以选择</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p:txBody>
      </p:sp>
      <p:sp>
        <p:nvSpPr>
          <p:cNvPr id="7" name="内容占位符 2"/>
          <p:cNvSpPr txBox="1">
            <a:spLocks/>
          </p:cNvSpPr>
          <p:nvPr/>
        </p:nvSpPr>
        <p:spPr bwMode="auto">
          <a:xfrm>
            <a:off x="304800" y="3933056"/>
            <a:ext cx="7867600" cy="2160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smtClean="0">
                <a:latin typeface="宋体" panose="02010600030101010101" pitchFamily="2" charset="-122"/>
                <a:ea typeface="宋体" panose="02010600030101010101" pitchFamily="2" charset="-122"/>
              </a:rPr>
              <a:t>对此，国际上开展了多次碳循环模型对比计划，包括</a:t>
            </a:r>
            <a:r>
              <a:rPr lang="zh-CN" altLang="en-US" sz="2000" kern="0" dirty="0" smtClean="0">
                <a:solidFill>
                  <a:srgbClr val="FF0000"/>
                </a:solidFill>
                <a:latin typeface="宋体" panose="02010600030101010101" pitchFamily="2" charset="-122"/>
                <a:ea typeface="宋体" panose="02010600030101010101" pitchFamily="2" charset="-122"/>
              </a:rPr>
              <a:t>耦合模型对比计划（</a:t>
            </a:r>
            <a:r>
              <a:rPr lang="en-US" altLang="zh-CN" sz="2000" kern="0" dirty="0" smtClean="0">
                <a:solidFill>
                  <a:srgbClr val="FF0000"/>
                </a:solidFill>
                <a:latin typeface="宋体" panose="02010600030101010101" pitchFamily="2" charset="-122"/>
                <a:ea typeface="宋体" panose="02010600030101010101" pitchFamily="2" charset="-122"/>
              </a:rPr>
              <a:t>CMIP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全球分析、集成和建模计划（</a:t>
            </a:r>
            <a:r>
              <a:rPr lang="en-US" altLang="zh-CN" sz="2000" kern="0" dirty="0" smtClean="0">
                <a:solidFill>
                  <a:srgbClr val="FF0000"/>
                </a:solidFill>
                <a:latin typeface="宋体" panose="02010600030101010101" pitchFamily="2" charset="-122"/>
                <a:ea typeface="宋体" panose="02010600030101010101" pitchFamily="2" charset="-122"/>
              </a:rPr>
              <a:t>GAIM</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大尺度生物圈与大气数据模型对比计划（</a:t>
            </a:r>
            <a:r>
              <a:rPr lang="en-US" altLang="zh-CN" sz="2000" kern="0" dirty="0" smtClean="0">
                <a:solidFill>
                  <a:srgbClr val="FF0000"/>
                </a:solidFill>
                <a:latin typeface="宋体" panose="02010600030101010101" pitchFamily="2" charset="-122"/>
                <a:ea typeface="宋体" panose="02010600030101010101" pitchFamily="2" charset="-122"/>
              </a:rPr>
              <a:t>LBA-DMIP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等，开展陆地碳循环模型的对比是碳循环模型领域的研究热点和难点。</a:t>
            </a:r>
            <a:endParaRPr lang="en-US" altLang="zh-CN" sz="2000" kern="0" dirty="0" smtClean="0">
              <a:latin typeface="宋体" panose="02010600030101010101" pitchFamily="2" charset="-122"/>
              <a:ea typeface="宋体" panose="02010600030101010101" pitchFamily="2" charset="-122"/>
            </a:endParaRPr>
          </a:p>
        </p:txBody>
      </p:sp>
      <p:sp>
        <p:nvSpPr>
          <p:cNvPr id="8"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3</a:t>
            </a:fld>
            <a:endParaRPr lang="zh-CN" altLang="en-US"/>
          </a:p>
        </p:txBody>
      </p:sp>
      <p:sp>
        <p:nvSpPr>
          <p:cNvPr id="5" name="AutoShape 8" descr="https://esgf-node.llnl.gov/site_media/logos/180712_WCRP-CMIP6_540x100px_72dpi.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5208389" y="1399555"/>
            <a:ext cx="2876599" cy="2255090"/>
            <a:chOff x="5280521" y="1533950"/>
            <a:chExt cx="2876599" cy="2255090"/>
          </a:xfrm>
        </p:grpSpPr>
        <p:pic>
          <p:nvPicPr>
            <p:cNvPr id="4098" name="Picture 2" descr="https://www.climatemodeling.org/c-lamp/images/c-lamp_banne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324" y="2125597"/>
              <a:ext cx="2641972" cy="546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descr="http://gaim.unh.edu/Structure/Intercomparison/EMDI/banne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625" y="3503290"/>
              <a:ext cx="2857495" cy="285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gaim.unh.edu/gif/Logos/gaimtx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9625" y="2856358"/>
              <a:ext cx="2762250" cy="428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0521" y="1533950"/>
              <a:ext cx="2642775" cy="48940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774482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807766"/>
          </a:xfrm>
        </p:spPr>
        <p:txBody>
          <a:bodyPr/>
          <a:lstStyle/>
          <a:p>
            <a:pPr lvl="0"/>
            <a:r>
              <a:rPr lang="zh-CN" altLang="en-US" sz="2000" dirty="0" smtClean="0">
                <a:latin typeface="宋体" panose="02010600030101010101" pitchFamily="2" charset="-122"/>
                <a:ea typeface="宋体" panose="02010600030101010101" pitchFamily="2" charset="-122"/>
              </a:rPr>
              <a:t>服务部署</a:t>
            </a:r>
            <a:endParaRPr lang="en-US" altLang="zh-CN" sz="2000" dirty="0" smtClean="0">
              <a:latin typeface="宋体" panose="02010600030101010101" pitchFamily="2" charset="-122"/>
              <a:ea typeface="宋体" panose="02010600030101010101" pitchFamily="2" charset="-122"/>
            </a:endParaRPr>
          </a:p>
          <a:p>
            <a:pPr marL="0" lvl="0" indent="0">
              <a:buNone/>
            </a:pP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服务发布</a:t>
            </a:r>
            <a:endParaRPr lang="en-US" altLang="zh-CN" sz="2000" dirty="0" smtClean="0">
              <a:latin typeface="宋体" panose="02010600030101010101" pitchFamily="2" charset="-122"/>
              <a:ea typeface="宋体" panose="02010600030101010101" pitchFamily="2" charset="-122"/>
            </a:endParaRPr>
          </a:p>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30</a:t>
            </a:fld>
            <a:endParaRPr lang="zh-CN" altLang="en-US"/>
          </a:p>
        </p:txBody>
      </p:sp>
    </p:spTree>
    <p:extLst>
      <p:ext uri="{BB962C8B-B14F-4D97-AF65-F5344CB8AC3E}">
        <p14:creationId xmlns:p14="http://schemas.microsoft.com/office/powerpoint/2010/main" val="3902764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151582"/>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4.2.3.1 </a:t>
            </a:r>
            <a:r>
              <a:rPr lang="zh-CN" altLang="en-US" sz="2000" kern="0" dirty="0" smtClean="0">
                <a:latin typeface="宋体" panose="02010600030101010101" pitchFamily="2" charset="-122"/>
                <a:ea typeface="宋体" panose="02010600030101010101" pitchFamily="2" charset="-122"/>
              </a:rPr>
              <a:t>数据</a:t>
            </a:r>
            <a:r>
              <a:rPr lang="zh-CN" altLang="en-US" sz="2000" kern="0" dirty="0">
                <a:latin typeface="宋体" panose="02010600030101010101" pitchFamily="2" charset="-122"/>
                <a:ea typeface="宋体" panose="02010600030101010101" pitchFamily="2" charset="-122"/>
              </a:rPr>
              <a:t>管理</a:t>
            </a:r>
            <a:r>
              <a:rPr lang="zh-CN" altLang="en-US" sz="2000" kern="0" dirty="0" smtClean="0">
                <a:latin typeface="宋体" panose="02010600030101010101" pitchFamily="2" charset="-122"/>
                <a:ea typeface="宋体" panose="02010600030101010101" pitchFamily="2" charset="-122"/>
              </a:rPr>
              <a:t>容器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31</a:t>
            </a:fld>
            <a:endParaRPr lang="zh-CN" altLang="en-US"/>
          </a:p>
        </p:txBody>
      </p:sp>
      <p:sp>
        <p:nvSpPr>
          <p:cNvPr id="6" name="内容占位符 2"/>
          <p:cNvSpPr txBox="1">
            <a:spLocks/>
          </p:cNvSpPr>
          <p:nvPr/>
        </p:nvSpPr>
        <p:spPr bwMode="auto">
          <a:xfrm>
            <a:off x="323850" y="1583779"/>
            <a:ext cx="7867600" cy="14131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smtClean="0">
                <a:latin typeface="宋体" panose="02010600030101010101" pitchFamily="2" charset="-122"/>
                <a:ea typeface="宋体" panose="02010600030101010101" pitchFamily="2" charset="-122"/>
              </a:rPr>
              <a:t>数据</a:t>
            </a:r>
            <a:r>
              <a:rPr lang="zh-CN" altLang="en-US" sz="2000" kern="0" dirty="0">
                <a:latin typeface="宋体" panose="02010600030101010101" pitchFamily="2" charset="-122"/>
                <a:ea typeface="宋体" panose="02010600030101010101" pitchFamily="2" charset="-122"/>
              </a:rPr>
              <a:t>存储和结果</a:t>
            </a:r>
            <a:r>
              <a:rPr lang="zh-CN" altLang="en-US" sz="2000" kern="0" dirty="0" smtClean="0">
                <a:latin typeface="宋体" panose="02010600030101010101" pitchFamily="2" charset="-122"/>
                <a:ea typeface="宋体" panose="02010600030101010101" pitchFamily="2" charset="-122"/>
              </a:rPr>
              <a:t>缓存</a:t>
            </a:r>
            <a:endParaRPr lang="en-US" altLang="zh-CN" sz="2000" kern="0" dirty="0" smtClean="0">
              <a:latin typeface="宋体" panose="02010600030101010101" pitchFamily="2" charset="-122"/>
              <a:ea typeface="宋体" panose="02010600030101010101" pitchFamily="2" charset="-122"/>
            </a:endParaRPr>
          </a:p>
          <a:p>
            <a:r>
              <a:rPr lang="zh-CN" altLang="en-US" sz="2000" kern="0" dirty="0" smtClean="0">
                <a:latin typeface="宋体" panose="02010600030101010101" pitchFamily="2" charset="-122"/>
                <a:ea typeface="宋体" panose="02010600030101010101" pitchFamily="2" charset="-122"/>
              </a:rPr>
              <a:t>数据</a:t>
            </a:r>
            <a:r>
              <a:rPr lang="zh-CN" altLang="en-US" sz="2000" kern="0" dirty="0">
                <a:latin typeface="宋体" panose="02010600030101010101" pitchFamily="2" charset="-122"/>
                <a:ea typeface="宋体" panose="02010600030101010101" pitchFamily="2" charset="-122"/>
              </a:rPr>
              <a:t>服务的发布</a:t>
            </a:r>
            <a:endParaRPr lang="en-US" altLang="zh-CN" sz="2000" kern="0" dirty="0" smtClean="0">
              <a:latin typeface="宋体" panose="02010600030101010101" pitchFamily="2" charset="-122"/>
              <a:ea typeface="宋体" panose="02010600030101010101" pitchFamily="2" charset="-122"/>
            </a:endParaRPr>
          </a:p>
          <a:p>
            <a:pPr marL="0" indent="0">
              <a:buFont typeface="Wingdings" pitchFamily="2" charset="2"/>
              <a:buNone/>
            </a:pPr>
            <a:endParaRPr lang="zh-CN" altLang="zh-CN" sz="2000" kern="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611560" y="2420888"/>
            <a:ext cx="6943725" cy="3781425"/>
          </a:xfrm>
          <a:prstGeom prst="rect">
            <a:avLst/>
          </a:prstGeom>
        </p:spPr>
      </p:pic>
    </p:spTree>
    <p:extLst>
      <p:ext uri="{BB962C8B-B14F-4D97-AF65-F5344CB8AC3E}">
        <p14:creationId xmlns:p14="http://schemas.microsoft.com/office/powerpoint/2010/main" val="3979641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223590"/>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4.2.3.2 </a:t>
            </a:r>
            <a:r>
              <a:rPr lang="zh-CN" altLang="en-US" sz="2000" kern="0" dirty="0" smtClean="0">
                <a:latin typeface="宋体" panose="02010600030101010101" pitchFamily="2" charset="-122"/>
                <a:ea typeface="宋体" panose="02010600030101010101" pitchFamily="2" charset="-122"/>
              </a:rPr>
              <a:t>模型计算容器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32</a:t>
            </a:fld>
            <a:endParaRPr lang="zh-CN" altLang="en-US"/>
          </a:p>
        </p:txBody>
      </p:sp>
      <p:sp>
        <p:nvSpPr>
          <p:cNvPr id="6" name="内容占位符 2"/>
          <p:cNvSpPr txBox="1">
            <a:spLocks/>
          </p:cNvSpPr>
          <p:nvPr/>
        </p:nvSpPr>
        <p:spPr bwMode="auto">
          <a:xfrm>
            <a:off x="323850" y="1583779"/>
            <a:ext cx="7867600" cy="621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endParaRPr lang="zh-CN" altLang="zh-CN" sz="2000" kern="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611561" y="1527723"/>
            <a:ext cx="5570215" cy="2097669"/>
          </a:xfrm>
          <a:prstGeom prst="rect">
            <a:avLst/>
          </a:prstGeom>
        </p:spPr>
      </p:pic>
      <p:pic>
        <p:nvPicPr>
          <p:cNvPr id="7" name="图片 6"/>
          <p:cNvPicPr>
            <a:picLocks noChangeAspect="1"/>
          </p:cNvPicPr>
          <p:nvPr/>
        </p:nvPicPr>
        <p:blipFill>
          <a:blip r:embed="rId4"/>
          <a:stretch>
            <a:fillRect/>
          </a:stretch>
        </p:blipFill>
        <p:spPr>
          <a:xfrm>
            <a:off x="540122" y="3746849"/>
            <a:ext cx="5688062" cy="3111150"/>
          </a:xfrm>
          <a:prstGeom prst="rect">
            <a:avLst/>
          </a:prstGeom>
        </p:spPr>
      </p:pic>
    </p:spTree>
    <p:extLst>
      <p:ext uri="{BB962C8B-B14F-4D97-AF65-F5344CB8AC3E}">
        <p14:creationId xmlns:p14="http://schemas.microsoft.com/office/powerpoint/2010/main" val="1509862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 </a:t>
            </a:r>
            <a:r>
              <a:rPr lang="zh-CN" altLang="en-US" sz="2400" dirty="0" smtClean="0"/>
              <a:t>开放式陆地碳循环模型对比引擎</a:t>
            </a:r>
            <a:endParaRPr lang="zh-CN" altLang="en-US" sz="2400" dirty="0"/>
          </a:p>
        </p:txBody>
      </p:sp>
      <p:sp>
        <p:nvSpPr>
          <p:cNvPr id="44"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31</a:t>
            </a:r>
            <a:endParaRPr lang="zh-CN" altLang="en-US" sz="1000" dirty="0">
              <a:ea typeface="宋体" charset="-122"/>
            </a:endParaRPr>
          </a:p>
        </p:txBody>
      </p:sp>
      <p:grpSp>
        <p:nvGrpSpPr>
          <p:cNvPr id="10" name="组合 9"/>
          <p:cNvGrpSpPr/>
          <p:nvPr/>
        </p:nvGrpSpPr>
        <p:grpSpPr>
          <a:xfrm>
            <a:off x="971600" y="1557338"/>
            <a:ext cx="6096000" cy="3528392"/>
            <a:chOff x="1403648" y="1844824"/>
            <a:chExt cx="6096000" cy="3528392"/>
          </a:xfrm>
        </p:grpSpPr>
        <p:graphicFrame>
          <p:nvGraphicFramePr>
            <p:cNvPr id="11" name="图示 10"/>
            <p:cNvGraphicFramePr/>
            <p:nvPr>
              <p:extLst>
                <p:ext uri="{D42A27DB-BD31-4B8C-83A1-F6EECF244321}">
                  <p14:modId xmlns:p14="http://schemas.microsoft.com/office/powerpoint/2010/main" val="1580491976"/>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6"/>
            <p:cNvSpPr txBox="1">
              <a:spLocks noChangeArrowheads="1"/>
            </p:cNvSpPr>
            <p:nvPr/>
          </p:nvSpPr>
          <p:spPr bwMode="auto">
            <a:xfrm>
              <a:off x="1607892" y="2180109"/>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13" name="TextBox 7"/>
            <p:cNvSpPr txBox="1">
              <a:spLocks noChangeArrowheads="1"/>
            </p:cNvSpPr>
            <p:nvPr/>
          </p:nvSpPr>
          <p:spPr bwMode="auto">
            <a:xfrm>
              <a:off x="1977156" y="3004052"/>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14" name="TextBox 8"/>
            <p:cNvSpPr txBox="1">
              <a:spLocks noChangeArrowheads="1"/>
            </p:cNvSpPr>
            <p:nvPr/>
          </p:nvSpPr>
          <p:spPr bwMode="auto">
            <a:xfrm>
              <a:off x="1945250" y="3827995"/>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sp>
          <p:nvSpPr>
            <p:cNvPr id="15" name="TextBox 8"/>
            <p:cNvSpPr txBox="1">
              <a:spLocks noChangeArrowheads="1"/>
            </p:cNvSpPr>
            <p:nvPr/>
          </p:nvSpPr>
          <p:spPr bwMode="auto">
            <a:xfrm>
              <a:off x="1620937" y="4612520"/>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smtClean="0">
                  <a:latin typeface="Broadway" panose="04040905080B02020502" pitchFamily="82" charset="0"/>
                </a:rPr>
                <a:t>4</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923363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4247926"/>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陆地碳循环模型对比方法</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统计学对比方法</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标准差</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均方根误差</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决定系数</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效率系数</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超级集合</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可视化对比方法</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泰勒图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时间序列折线图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专题图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热力</a:t>
            </a:r>
            <a:r>
              <a:rPr lang="zh-CN" altLang="en-US" sz="1400" dirty="0" smtClean="0">
                <a:latin typeface="宋体" panose="02010600030101010101" pitchFamily="2" charset="-122"/>
                <a:ea typeface="宋体" panose="02010600030101010101" pitchFamily="2" charset="-122"/>
              </a:rPr>
              <a:t>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纬向图</a:t>
            </a:r>
            <a:endParaRPr lang="zh-CN" altLang="zh-CN" sz="14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4.3.1 </a:t>
            </a:r>
            <a:r>
              <a:rPr lang="zh-CN" altLang="en-US" sz="2400" dirty="0" smtClean="0"/>
              <a:t>陆地碳循环</a:t>
            </a:r>
            <a:r>
              <a:rPr lang="zh-CN" altLang="en-US" sz="2400" dirty="0"/>
              <a:t>开放式</a:t>
            </a:r>
            <a:r>
              <a:rPr lang="zh-CN" altLang="en-US" sz="2400" dirty="0" smtClean="0"/>
              <a:t>对比方法组件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4.3.1.1 </a:t>
            </a:r>
            <a:r>
              <a:rPr lang="zh-CN" altLang="en-US" sz="2000" kern="0" dirty="0" smtClean="0">
                <a:latin typeface="宋体" panose="02010600030101010101" pitchFamily="2" charset="-122"/>
                <a:ea typeface="宋体" panose="02010600030101010101" pitchFamily="2" charset="-122"/>
              </a:rPr>
              <a:t>陆地碳循环对比方法及其异构性分析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34</a:t>
            </a:fld>
            <a:endParaRPr lang="zh-CN" altLang="en-US"/>
          </a:p>
        </p:txBody>
      </p:sp>
    </p:spTree>
    <p:extLst>
      <p:ext uri="{BB962C8B-B14F-4D97-AF65-F5344CB8AC3E}">
        <p14:creationId xmlns:p14="http://schemas.microsoft.com/office/powerpoint/2010/main" val="2284085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3383830"/>
          </a:xfrm>
        </p:spPr>
        <p:txBody>
          <a:bodyPr/>
          <a:lstStyle/>
          <a:p>
            <a:pPr lvl="0"/>
            <a:r>
              <a:rPr lang="zh-CN" altLang="en-US" sz="2000" dirty="0" smtClean="0">
                <a:latin typeface="宋体" panose="02010600030101010101" pitchFamily="2" charset="-122"/>
                <a:ea typeface="宋体" panose="02010600030101010101" pitchFamily="2" charset="-122"/>
              </a:rPr>
              <a:t>对比方法的异构性分析</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输出形式</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标准输出流</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文件</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是否有观测数据参与对比</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交叉对比</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验证对比</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对比的空间尺度</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站点尺度</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全球尺度</a:t>
            </a:r>
            <a:endParaRPr lang="en-US" altLang="zh-CN" sz="14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4.3.1 </a:t>
            </a:r>
            <a:r>
              <a:rPr lang="zh-CN" altLang="en-US" sz="2400" dirty="0" smtClean="0"/>
              <a:t>陆地碳循环</a:t>
            </a:r>
            <a:r>
              <a:rPr lang="zh-CN" altLang="en-US" sz="2400" dirty="0"/>
              <a:t>开放式</a:t>
            </a:r>
            <a:r>
              <a:rPr lang="zh-CN" altLang="en-US" sz="2400" dirty="0" smtClean="0"/>
              <a:t>对比方法组件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4.3.1.1 </a:t>
            </a:r>
            <a:r>
              <a:rPr lang="zh-CN" altLang="en-US" sz="2000" kern="0" dirty="0" smtClean="0">
                <a:latin typeface="宋体" panose="02010600030101010101" pitchFamily="2" charset="-122"/>
                <a:ea typeface="宋体" panose="02010600030101010101" pitchFamily="2" charset="-122"/>
              </a:rPr>
              <a:t>陆地碳循环对比方法及其异构性分析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35</a:t>
            </a:fld>
            <a:endParaRPr lang="zh-CN" altLang="en-US" dirty="0"/>
          </a:p>
        </p:txBody>
      </p:sp>
    </p:spTree>
    <p:extLst>
      <p:ext uri="{BB962C8B-B14F-4D97-AF65-F5344CB8AC3E}">
        <p14:creationId xmlns:p14="http://schemas.microsoft.com/office/powerpoint/2010/main" val="2025776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871662"/>
          </a:xfrm>
        </p:spPr>
        <p:txBody>
          <a:bodyPr/>
          <a:lstStyle/>
          <a:p>
            <a:pPr lvl="0"/>
            <a:r>
              <a:rPr lang="zh-CN" altLang="en-US" sz="2000" dirty="0" smtClean="0">
                <a:latin typeface="宋体" panose="02010600030101010101" pitchFamily="2" charset="-122"/>
                <a:ea typeface="宋体" panose="02010600030101010101" pitchFamily="2" charset="-122"/>
              </a:rPr>
              <a:t>对比方法的结构化描述基于模型描述文档做出</a:t>
            </a:r>
            <a:r>
              <a:rPr lang="zh-CN" altLang="en-US" sz="2000" dirty="0">
                <a:latin typeface="宋体" panose="02010600030101010101" pitchFamily="2" charset="-122"/>
                <a:ea typeface="宋体" panose="02010600030101010101" pitchFamily="2" charset="-122"/>
              </a:rPr>
              <a:t>扩展，除了基本信息接口、运行信息接口和环境依赖接口以外，还描述了其具体是统计学对比方法还是可视化对比方法，以及其是否需要观测数据和对比要素的类型</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4.3.1 </a:t>
            </a:r>
            <a:r>
              <a:rPr lang="zh-CN" altLang="en-US" sz="2400" dirty="0"/>
              <a:t>陆地碳循环开放式对比方法组件</a:t>
            </a: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4.3.1.2 </a:t>
            </a:r>
            <a:r>
              <a:rPr lang="zh-CN" altLang="en-US" sz="2000" kern="0" dirty="0" smtClean="0">
                <a:latin typeface="宋体" panose="02010600030101010101" pitchFamily="2" charset="-122"/>
                <a:ea typeface="宋体" panose="02010600030101010101" pitchFamily="2" charset="-122"/>
              </a:rPr>
              <a:t>陆地碳循环对比方法的结构化表达</a:t>
            </a:r>
            <a:endParaRPr lang="en-US" altLang="zh-CN" sz="2000" kern="0" dirty="0">
              <a:solidFill>
                <a:srgbClr val="FF0000"/>
              </a:solidFill>
              <a:latin typeface="宋体" panose="02010600030101010101" pitchFamily="2" charset="-122"/>
              <a:ea typeface="宋体" panose="02010600030101010101" pitchFamily="2" charset="-122"/>
            </a:endParaRPr>
          </a:p>
        </p:txBody>
      </p:sp>
      <p:pic>
        <p:nvPicPr>
          <p:cNvPr id="14338" name="Picture 2" descr="G:\doc\papers\graduate-thesis\thuthesis\figures\jpg\Model1!ComparisonMethod_12.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260253" y="3068960"/>
            <a:ext cx="4678363"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36</a:t>
            </a:fld>
            <a:endParaRPr lang="zh-CN" altLang="en-US"/>
          </a:p>
        </p:txBody>
      </p:sp>
    </p:spTree>
    <p:extLst>
      <p:ext uri="{BB962C8B-B14F-4D97-AF65-F5344CB8AC3E}">
        <p14:creationId xmlns:p14="http://schemas.microsoft.com/office/powerpoint/2010/main" val="1789171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000548"/>
          </a:xfrm>
        </p:spPr>
        <p:txBody>
          <a:bodyPr>
            <a:spAutoFit/>
          </a:bodyPr>
          <a:lstStyle/>
          <a:p>
            <a:pPr lvl="0"/>
            <a:r>
              <a:rPr lang="zh-CN" altLang="en-US" sz="2000" dirty="0">
                <a:latin typeface="宋体" panose="02010600030101010101" pitchFamily="2" charset="-122"/>
                <a:ea typeface="宋体" panose="02010600030101010101" pitchFamily="2" charset="-122"/>
              </a:rPr>
              <a:t>对比方法的服务发布流程和模型服务相似</a:t>
            </a:r>
            <a:r>
              <a:rPr lang="zh-CN" altLang="en-US" sz="2000" dirty="0" smtClean="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包括</a:t>
            </a:r>
            <a:r>
              <a:rPr lang="zh-CN" altLang="en-US" sz="2000" dirty="0" smtClean="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脚本实现</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异构性分析</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结构化描述</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标准化封装</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资源部署</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服务发布</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本文使用</a:t>
            </a:r>
            <a:r>
              <a:rPr lang="en-US" altLang="zh-CN" sz="2000" dirty="0" err="1" smtClean="0">
                <a:latin typeface="宋体" panose="02010600030101010101" pitchFamily="2" charset="-122"/>
                <a:ea typeface="宋体" panose="02010600030101010101" pitchFamily="2" charset="-122"/>
              </a:rPr>
              <a:t>conda</a:t>
            </a:r>
            <a:r>
              <a:rPr lang="zh-CN" altLang="en-US" sz="2000" dirty="0" smtClean="0">
                <a:latin typeface="宋体" panose="02010600030101010101" pitchFamily="2" charset="-122"/>
                <a:ea typeface="宋体" panose="02010600030101010101" pitchFamily="2" charset="-122"/>
              </a:rPr>
              <a:t>实现对比方法</a:t>
            </a:r>
            <a:r>
              <a:rPr lang="zh-CN" altLang="en-US" sz="2000" dirty="0" smtClean="0">
                <a:latin typeface="宋体" panose="02010600030101010101" pitchFamily="2" charset="-122"/>
                <a:ea typeface="宋体" panose="02010600030101010101" pitchFamily="2" charset="-122"/>
              </a:rPr>
              <a:t>脚本，在编写脚本时按照</a:t>
            </a:r>
            <a:r>
              <a:rPr lang="en-US" altLang="zh-CN" sz="2000" dirty="0" err="1" smtClean="0">
                <a:latin typeface="宋体" panose="02010600030101010101" pitchFamily="2" charset="-122"/>
                <a:ea typeface="宋体" panose="02010600030101010101" pitchFamily="2" charset="-122"/>
              </a:rPr>
              <a:t>getopt</a:t>
            </a:r>
            <a:r>
              <a:rPr lang="zh-CN" altLang="en-US" sz="2000" dirty="0" smtClean="0">
                <a:latin typeface="宋体" panose="02010600030101010101" pitchFamily="2" charset="-122"/>
                <a:ea typeface="宋体" panose="02010600030101010101" pitchFamily="2" charset="-122"/>
              </a:rPr>
              <a:t>标准来对输入输出进行标准化，这样就</a:t>
            </a:r>
            <a:r>
              <a:rPr lang="zh-CN" altLang="en-US" sz="2000" dirty="0" smtClean="0">
                <a:latin typeface="宋体" panose="02010600030101010101" pitchFamily="2" charset="-122"/>
                <a:ea typeface="宋体" panose="02010600030101010101" pitchFamily="2" charset="-122"/>
              </a:rPr>
              <a:t>同时完成</a:t>
            </a:r>
            <a:r>
              <a:rPr lang="zh-CN" altLang="en-US" sz="2000" dirty="0" smtClean="0">
                <a:latin typeface="宋体" panose="02010600030101010101" pitchFamily="2" charset="-122"/>
                <a:ea typeface="宋体" panose="02010600030101010101" pitchFamily="2" charset="-122"/>
              </a:rPr>
              <a:t>了封装的步骤。</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4.3.1 </a:t>
            </a:r>
            <a:r>
              <a:rPr lang="zh-CN" altLang="en-US" sz="2400" dirty="0"/>
              <a:t>陆地碳循环开放式对比方法组件</a:t>
            </a: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4.3.1.3 </a:t>
            </a:r>
            <a:r>
              <a:rPr lang="zh-CN" altLang="en-US" sz="2000" kern="0" dirty="0" smtClean="0">
                <a:latin typeface="宋体" panose="02010600030101010101" pitchFamily="2" charset="-122"/>
                <a:ea typeface="宋体" panose="02010600030101010101" pitchFamily="2" charset="-122"/>
              </a:rPr>
              <a:t>陆地碳循环对比方法的服务化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37</a:t>
            </a:fld>
            <a:endParaRPr lang="zh-CN" altLang="en-US"/>
          </a:p>
        </p:txBody>
      </p:sp>
    </p:spTree>
    <p:extLst>
      <p:ext uri="{BB962C8B-B14F-4D97-AF65-F5344CB8AC3E}">
        <p14:creationId xmlns:p14="http://schemas.microsoft.com/office/powerpoint/2010/main" val="24349536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7867600" cy="495870"/>
          </a:xfrm>
        </p:spPr>
        <p:txBody>
          <a:bodyPr/>
          <a:lstStyle/>
          <a:p>
            <a:pPr lvl="0"/>
            <a:r>
              <a:rPr lang="zh-CN" altLang="en-US" sz="2000" dirty="0" smtClean="0">
                <a:latin typeface="宋体" panose="02010600030101010101" pitchFamily="2" charset="-122"/>
                <a:ea typeface="宋体" panose="02010600030101010101" pitchFamily="2" charset="-122"/>
              </a:rPr>
              <a:t>对通量要素的语义化描述是实现对比方案的前提，本文通过设计陆地碳循环通量要素表和单位量纲表，结合单位量纲分析为数据重构服务提供语义参考。</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4.3.2.1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碳循环通量要素的语义描述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4.3.2 </a:t>
            </a:r>
            <a:r>
              <a:rPr lang="zh-CN" altLang="en-US" sz="2400" dirty="0" smtClean="0"/>
              <a:t>陆地</a:t>
            </a:r>
            <a:r>
              <a:rPr lang="zh-CN" altLang="en-US" sz="2400" dirty="0"/>
              <a:t>碳循环模型开放式对比方案详细设计</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38</a:t>
            </a:fld>
            <a:endParaRPr lang="zh-CN" altLang="en-US"/>
          </a:p>
        </p:txBody>
      </p:sp>
      <p:pic>
        <p:nvPicPr>
          <p:cNvPr id="15362" name="Picture 2" descr="G:\doc\papers\graduate-thesis\thuthesis\figures\jpg\ModelComparison!3-2-unit-dimension_5.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52574" y="2714923"/>
            <a:ext cx="48212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stretch>
            <a:fillRect/>
          </a:stretch>
        </p:blipFill>
        <p:spPr>
          <a:xfrm>
            <a:off x="4891551" y="3718049"/>
            <a:ext cx="3002170" cy="3139951"/>
          </a:xfrm>
          <a:prstGeom prst="rect">
            <a:avLst/>
          </a:prstGeom>
        </p:spPr>
      </p:pic>
      <p:pic>
        <p:nvPicPr>
          <p:cNvPr id="7" name="图片 6"/>
          <p:cNvPicPr>
            <a:picLocks noChangeAspect="1"/>
          </p:cNvPicPr>
          <p:nvPr/>
        </p:nvPicPr>
        <p:blipFill>
          <a:blip r:embed="rId6"/>
          <a:stretch>
            <a:fillRect/>
          </a:stretch>
        </p:blipFill>
        <p:spPr>
          <a:xfrm>
            <a:off x="1403648" y="4344752"/>
            <a:ext cx="1772656" cy="2477765"/>
          </a:xfrm>
          <a:prstGeom prst="rect">
            <a:avLst/>
          </a:prstGeom>
        </p:spPr>
      </p:pic>
    </p:spTree>
    <p:extLst>
      <p:ext uri="{BB962C8B-B14F-4D97-AF65-F5344CB8AC3E}">
        <p14:creationId xmlns:p14="http://schemas.microsoft.com/office/powerpoint/2010/main" val="3715336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7867600" cy="495870"/>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4.3.2.1 </a:t>
            </a:r>
            <a:r>
              <a:rPr lang="zh-CN" altLang="en-US" sz="2000" kern="0" dirty="0" smtClean="0">
                <a:latin typeface="宋体" panose="02010600030101010101" pitchFamily="2" charset="-122"/>
                <a:ea typeface="宋体" panose="02010600030101010101" pitchFamily="2" charset="-122"/>
              </a:rPr>
              <a:t>陆地碳循环模型对比方案的结构化表达</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4.3.2 </a:t>
            </a:r>
            <a:r>
              <a:rPr lang="zh-CN" altLang="en-US" sz="2400" dirty="0" smtClean="0"/>
              <a:t>陆地</a:t>
            </a:r>
            <a:r>
              <a:rPr lang="zh-CN" altLang="en-US" sz="2400" dirty="0"/>
              <a:t>碳循环模型开放式对比方案详细设计</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39</a:t>
            </a:fld>
            <a:endParaRPr lang="zh-CN" altLang="en-US"/>
          </a:p>
        </p:txBody>
      </p:sp>
      <p:pic>
        <p:nvPicPr>
          <p:cNvPr id="16387" name="Picture 3" descr="G:\doc\papers\graduate-thesis\thuthesis\figures\jpg\ModelComparison!ComparisonTopic_8.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350" y="1535634"/>
            <a:ext cx="502602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G:\doc\papers\graduate-thesis\thuthesis\figures\jpg\ModelComparison!ComparisonProject_9.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238600" y="0"/>
            <a:ext cx="5283200" cy="338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G:\doc\papers\graduate-thesis\thuthesis\figures\jpg\ModelComparison!ComparisonTask_10.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433168" y="2914890"/>
            <a:ext cx="5478463" cy="392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589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6" name="内容占位符 2"/>
          <p:cNvSpPr>
            <a:spLocks noGrp="1"/>
          </p:cNvSpPr>
          <p:nvPr>
            <p:ph idx="1"/>
          </p:nvPr>
        </p:nvSpPr>
        <p:spPr>
          <a:xfrm>
            <a:off x="304800" y="1557338"/>
            <a:ext cx="7867600" cy="4679974"/>
          </a:xfrm>
        </p:spPr>
        <p:txBody>
          <a:bodyPr/>
          <a:lstStyle/>
          <a:p>
            <a:r>
              <a:rPr lang="zh-CN" altLang="en-US" sz="2000" dirty="0">
                <a:latin typeface="宋体" panose="02010600030101010101" pitchFamily="2" charset="-122"/>
                <a:ea typeface="宋体" panose="02010600030101010101" pitchFamily="2" charset="-122"/>
              </a:rPr>
              <a:t>但是，陆地碳循环模型的对比任然面临诸多挑战，比如：如何保证对比过程的公平性和公开性？如何重现和验证对比结果？如何在不同的时空范围和尺度下重用对比方法</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随着计算机和网络技术的发展，</a:t>
            </a:r>
            <a:r>
              <a:rPr lang="en-US" altLang="zh-CN" sz="2000" dirty="0" smtClean="0">
                <a:solidFill>
                  <a:srgbClr val="FF0000"/>
                </a:solidFill>
                <a:latin typeface="宋体" panose="02010600030101010101" pitchFamily="2" charset="-122"/>
                <a:ea typeface="宋体" panose="02010600030101010101" pitchFamily="2" charset="-122"/>
              </a:rPr>
              <a:t>Web Service</a:t>
            </a:r>
            <a:r>
              <a:rPr lang="zh-CN" altLang="en-US" sz="2000" dirty="0" smtClean="0">
                <a:latin typeface="宋体" panose="02010600030101010101" pitchFamily="2" charset="-122"/>
                <a:ea typeface="宋体" panose="02010600030101010101" pitchFamily="2" charset="-122"/>
              </a:rPr>
              <a:t>和</a:t>
            </a:r>
            <a:r>
              <a:rPr lang="zh-CN" altLang="en-US" sz="2000" dirty="0" smtClean="0">
                <a:solidFill>
                  <a:srgbClr val="FF0000"/>
                </a:solidFill>
                <a:latin typeface="宋体" panose="02010600030101010101" pitchFamily="2" charset="-122"/>
                <a:ea typeface="宋体" panose="02010600030101010101" pitchFamily="2" charset="-122"/>
              </a:rPr>
              <a:t>面向服务的软件架构</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SOA</a:t>
            </a:r>
            <a:r>
              <a:rPr lang="zh-CN" altLang="en-US" sz="2000" dirty="0" smtClean="0">
                <a:latin typeface="宋体" panose="02010600030101010101" pitchFamily="2" charset="-122"/>
                <a:ea typeface="宋体" panose="02010600030101010101" pitchFamily="2" charset="-122"/>
              </a:rPr>
              <a:t>）等技术不断成熟，地理模型和数据逐渐朝着网络服务化的方向发展，为开放式网络环境下的陆地碳循环模型对比提供了基础支撑。</a:t>
            </a:r>
            <a:endParaRPr lang="en-US" altLang="zh-CN" sz="2000" dirty="0" smtClean="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本文面向陆地碳循环模型的开放式对比需求，以分布式的网络架构为基础支撑，基于陆地碳循环模型和数据等资源的服务化构建公平公开的对比环境，设计公开化、可重用、易于重现的对比方案，并以陆地碳循环模型对比科学工作流为驱动，实现了陆地碳循环模型开放式对比系统的构建。</a:t>
            </a:r>
            <a:endParaRPr lang="en-US" altLang="zh-CN" sz="2000" dirty="0" smtClean="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4</a:t>
            </a:fld>
            <a:endParaRPr lang="zh-CN" altLang="en-US"/>
          </a:p>
        </p:txBody>
      </p:sp>
    </p:spTree>
    <p:extLst>
      <p:ext uri="{BB962C8B-B14F-4D97-AF65-F5344CB8AC3E}">
        <p14:creationId xmlns:p14="http://schemas.microsoft.com/office/powerpoint/2010/main" val="2763021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3835152" cy="1936030"/>
          </a:xfrm>
        </p:spPr>
        <p:txBody>
          <a:bodyPr/>
          <a:lstStyle/>
          <a:p>
            <a:pPr lvl="0"/>
            <a:r>
              <a:rPr lang="zh-CN" altLang="en-US" sz="2000" dirty="0" smtClean="0">
                <a:latin typeface="宋体" panose="02010600030101010101" pitchFamily="2" charset="-122"/>
                <a:ea typeface="宋体" panose="02010600030101010101" pitchFamily="2" charset="-122"/>
              </a:rPr>
              <a:t>对比科学工作流的表达</a:t>
            </a:r>
            <a:r>
              <a:rPr lang="zh-CN" altLang="en-US" sz="2000" dirty="0" smtClean="0">
                <a:latin typeface="宋体" panose="02010600030101010101" pitchFamily="2" charset="-122"/>
                <a:ea typeface="宋体" panose="02010600030101010101" pitchFamily="2" charset="-122"/>
              </a:rPr>
              <a:t>模型：有向无环图</a:t>
            </a:r>
            <a:endParaRPr lang="en-US" altLang="zh-CN" sz="16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对比科学工作流的存储模型</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4.3.3.1 </a:t>
            </a:r>
            <a:r>
              <a:rPr lang="zh-CN" altLang="en-US" sz="2000" kern="0" dirty="0" smtClean="0">
                <a:latin typeface="宋体" panose="02010600030101010101" pitchFamily="2" charset="-122"/>
                <a:ea typeface="宋体" panose="02010600030101010101" pitchFamily="2" charset="-122"/>
              </a:rPr>
              <a:t>对比科学工作流的表达和存储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4.3.3 </a:t>
            </a:r>
            <a:r>
              <a:rPr lang="zh-CN" altLang="en-US" sz="2400" dirty="0" smtClean="0"/>
              <a:t>陆地</a:t>
            </a:r>
            <a:r>
              <a:rPr lang="zh-CN" altLang="en-US" sz="2400" dirty="0"/>
              <a:t>碳循环模型对比执行</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40</a:t>
            </a:fld>
            <a:endParaRPr lang="zh-CN" altLang="en-US"/>
          </a:p>
        </p:txBody>
      </p:sp>
      <p:pic>
        <p:nvPicPr>
          <p:cNvPr id="3074" name="Picture 2" descr="G:\doc\papers\graduate-thesis\thuthesis\figures\cmp-workflow.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4343975" y="944563"/>
            <a:ext cx="4890265" cy="329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descr="G:\doc\papers\graduate-thesis\thuthesis\figures\jpg\ModelComparison!ComparisonWorkflow_7.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6482" y="3654425"/>
            <a:ext cx="54340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203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4771256" cy="4240286"/>
          </a:xfrm>
        </p:spPr>
        <p:txBody>
          <a:bodyPr/>
          <a:lstStyle/>
          <a:p>
            <a:pPr lvl="0"/>
            <a:r>
              <a:rPr lang="zh-CN" altLang="en-US" sz="2000" dirty="0">
                <a:latin typeface="宋体" panose="02010600030101010101" pitchFamily="2" charset="-122"/>
                <a:ea typeface="宋体" panose="02010600030101010101" pitchFamily="2" charset="-122"/>
              </a:rPr>
              <a:t>通过对比科学工作流的生命周期来表达执行</a:t>
            </a:r>
            <a:r>
              <a:rPr lang="zh-CN" altLang="en-US" sz="2000" dirty="0" smtClean="0">
                <a:latin typeface="宋体" panose="02010600030101010101" pitchFamily="2" charset="-122"/>
                <a:ea typeface="宋体" panose="02010600030101010101" pitchFamily="2" charset="-122"/>
              </a:rPr>
              <a:t>流程</a:t>
            </a:r>
            <a:endParaRPr lang="en-US" altLang="zh-CN" sz="20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流程创建</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流程映射</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流程执行</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数据起源</a:t>
            </a:r>
            <a:endParaRPr lang="en-US" altLang="zh-CN" sz="16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对于对比科学工作流的执行调度，设计了基于“脏检测”的轻量级调度方法</a:t>
            </a:r>
            <a:endParaRPr lang="en-US"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4.3.3.1 </a:t>
            </a:r>
            <a:r>
              <a:rPr lang="zh-CN" altLang="en-US" sz="2000" kern="0" dirty="0" smtClean="0">
                <a:latin typeface="宋体" panose="02010600030101010101" pitchFamily="2" charset="-122"/>
                <a:ea typeface="宋体" panose="02010600030101010101" pitchFamily="2" charset="-122"/>
              </a:rPr>
              <a:t>对比科学工作流的</a:t>
            </a:r>
            <a:r>
              <a:rPr lang="zh-CN" altLang="en-US" sz="2000" kern="0" dirty="0">
                <a:latin typeface="宋体" panose="02010600030101010101" pitchFamily="2" charset="-122"/>
                <a:ea typeface="宋体" panose="02010600030101010101" pitchFamily="2" charset="-122"/>
              </a:rPr>
              <a:t>执行</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4.3.3 </a:t>
            </a:r>
            <a:r>
              <a:rPr lang="zh-CN" altLang="en-US" sz="2400" dirty="0" smtClean="0"/>
              <a:t>陆地</a:t>
            </a:r>
            <a:r>
              <a:rPr lang="zh-CN" altLang="en-US" sz="2400" dirty="0"/>
              <a:t>碳循环模型对比执行</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41</a:t>
            </a:fld>
            <a:endParaRPr lang="zh-CN" altLang="en-US"/>
          </a:p>
        </p:txBody>
      </p:sp>
      <p:pic>
        <p:nvPicPr>
          <p:cNvPr id="18434" name="Picture 2" descr="G:\doc\papers\graduate-thesis\thuthesis\figures\workflow-lifecycle.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5911766" y="1207145"/>
            <a:ext cx="3232234" cy="185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descr="G:\doc\papers\graduate-thesis\thuthesis\figures\workflow-driver-interface.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79512" y="5031457"/>
            <a:ext cx="4262437"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doc\papers\graduate-thesis\thuthesis\figures\jpg\ModelComparison!Activity1!3-4workflow_6.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076056" y="3363144"/>
            <a:ext cx="4067944" cy="349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77579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4375269" cy="783902"/>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 </a:t>
            </a:r>
            <a:r>
              <a:rPr lang="zh-CN" altLang="en-US" sz="2000" kern="0" dirty="0" smtClean="0">
                <a:latin typeface="宋体" panose="02010600030101010101" pitchFamily="2" charset="-122"/>
                <a:ea typeface="宋体" panose="02010600030101010101" pitchFamily="2" charset="-122"/>
              </a:rPr>
              <a:t>陆地碳循环模型对比容器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4.3.4 </a:t>
            </a:r>
            <a:r>
              <a:rPr lang="zh-CN" altLang="en-US" sz="2400" dirty="0" smtClean="0"/>
              <a:t>陆地</a:t>
            </a:r>
            <a:r>
              <a:rPr lang="zh-CN" altLang="en-US" sz="2400" dirty="0"/>
              <a:t>碳循环模型对比</a:t>
            </a:r>
            <a:r>
              <a:rPr lang="zh-CN" altLang="en-US" sz="2400" dirty="0" smtClean="0"/>
              <a:t>容器</a:t>
            </a:r>
            <a:endParaRPr lang="zh-CN" altLang="en-US" sz="2400" dirty="0"/>
          </a:p>
        </p:txBody>
      </p:sp>
      <p:pic>
        <p:nvPicPr>
          <p:cNvPr id="6" name="图片 5"/>
          <p:cNvPicPr>
            <a:picLocks noChangeAspect="1"/>
          </p:cNvPicPr>
          <p:nvPr/>
        </p:nvPicPr>
        <p:blipFill>
          <a:blip r:embed="rId3"/>
          <a:stretch>
            <a:fillRect/>
          </a:stretch>
        </p:blipFill>
        <p:spPr>
          <a:xfrm>
            <a:off x="4860032" y="1412876"/>
            <a:ext cx="4333332" cy="4910254"/>
          </a:xfrm>
          <a:prstGeom prst="rect">
            <a:avLst/>
          </a:prstGeom>
        </p:spPr>
      </p:pic>
      <p:sp>
        <p:nvSpPr>
          <p:cNvPr id="2" name="灯片编号占位符 1"/>
          <p:cNvSpPr>
            <a:spLocks noGrp="1"/>
          </p:cNvSpPr>
          <p:nvPr>
            <p:ph type="sldNum" sz="quarter" idx="11"/>
          </p:nvPr>
        </p:nvSpPr>
        <p:spPr/>
        <p:txBody>
          <a:bodyPr/>
          <a:lstStyle/>
          <a:p>
            <a:fld id="{57EA92A5-C027-4AA6-B826-350AEA676BBC}" type="slidenum">
              <a:rPr lang="zh-CN" altLang="en-US" smtClean="0"/>
              <a:pPr/>
              <a:t>42</a:t>
            </a:fld>
            <a:endParaRPr lang="zh-CN" altLang="en-US"/>
          </a:p>
        </p:txBody>
      </p:sp>
      <p:pic>
        <p:nvPicPr>
          <p:cNvPr id="19458" name="Picture 2" descr="G:\doc\papers\graduate-thesis\thuthesis\figures\compare-server-microservice.jpg"/>
          <p:cNvPicPr>
            <a:picLocks noChangeAspect="1" noChangeArrowheads="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107504" y="3717032"/>
            <a:ext cx="4572565" cy="226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5018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4.4 </a:t>
            </a:r>
            <a:r>
              <a:rPr lang="zh-CN" altLang="en-US" sz="2400" dirty="0"/>
              <a:t>原型系统和实验验证</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43</a:t>
            </a:fld>
            <a:endParaRPr lang="zh-CN" altLang="en-US"/>
          </a:p>
        </p:txBody>
      </p:sp>
      <p:grpSp>
        <p:nvGrpSpPr>
          <p:cNvPr id="23" name="组合 22"/>
          <p:cNvGrpSpPr/>
          <p:nvPr/>
        </p:nvGrpSpPr>
        <p:grpSpPr>
          <a:xfrm>
            <a:off x="971600" y="1557338"/>
            <a:ext cx="6096000" cy="2807766"/>
            <a:chOff x="1403648" y="1844824"/>
            <a:chExt cx="6096000" cy="3528392"/>
          </a:xfrm>
        </p:grpSpPr>
        <p:graphicFrame>
          <p:nvGraphicFramePr>
            <p:cNvPr id="24" name="图示 23"/>
            <p:cNvGraphicFramePr/>
            <p:nvPr>
              <p:extLst>
                <p:ext uri="{D42A27DB-BD31-4B8C-83A1-F6EECF244321}">
                  <p14:modId xmlns:p14="http://schemas.microsoft.com/office/powerpoint/2010/main" val="2331500646"/>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63688" y="2568051"/>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730340" y="4106367"/>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3504177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4555232" cy="965204"/>
          </a:xfrm>
        </p:spPr>
        <p:txBody>
          <a:bodyPr/>
          <a:lstStyle/>
          <a:p>
            <a:pPr lvl="0"/>
            <a:r>
              <a:rPr lang="zh-CN" altLang="en-US" sz="2000" dirty="0" smtClean="0">
                <a:latin typeface="宋体" panose="02010600030101010101" pitchFamily="2" charset="-122"/>
                <a:ea typeface="宋体" panose="02010600030101010101" pitchFamily="2" charset="-122"/>
              </a:rPr>
              <a:t>网络架构</a:t>
            </a:r>
            <a:endParaRPr lang="en-US" altLang="zh-CN" sz="2000" dirty="0" smtClean="0">
              <a:latin typeface="宋体" panose="02010600030101010101" pitchFamily="2" charset="-122"/>
              <a:ea typeface="宋体" panose="02010600030101010101" pitchFamily="2" charset="-122"/>
            </a:endParaRPr>
          </a:p>
          <a:p>
            <a:pPr lvl="0"/>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a:t>
            </a:r>
            <a:r>
              <a:rPr lang="zh-CN" altLang="en-US" sz="2000" dirty="0" smtClean="0">
                <a:latin typeface="宋体" panose="02010600030101010101" pitchFamily="2" charset="-122"/>
                <a:ea typeface="宋体" panose="02010600030101010101" pitchFamily="2" charset="-122"/>
              </a:rPr>
              <a:t>碳循环模型对比门户网站</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4.4.1 </a:t>
            </a:r>
            <a:r>
              <a:rPr lang="zh-CN" altLang="en-US" sz="2000" kern="0" dirty="0" smtClean="0">
                <a:latin typeface="宋体" panose="02010600030101010101" pitchFamily="2" charset="-122"/>
                <a:ea typeface="宋体" panose="02010600030101010101" pitchFamily="2" charset="-122"/>
              </a:rPr>
              <a:t>陆地碳循环模型开放式对比原型系统构建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44</a:t>
            </a:fld>
            <a:endParaRPr lang="zh-CN" altLang="en-US"/>
          </a:p>
        </p:txBody>
      </p:sp>
      <p:pic>
        <p:nvPicPr>
          <p:cNvPr id="4098" name="Picture 2" descr="G:\doc\papers\graduate-thesis\thuthesis\figures\portal-index.jpg"/>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b="10377"/>
          <a:stretch/>
        </p:blipFill>
        <p:spPr bwMode="auto">
          <a:xfrm>
            <a:off x="23172" y="3062763"/>
            <a:ext cx="2746212"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G:\doc\papers\graduate-thesis\thuthesis\figures\Model-Resource.jpg"/>
          <p:cNvPicPr>
            <a:picLocks noChangeAspect="1" noChangeArrowheads="1"/>
          </p:cNvPicPr>
          <p:nvPr/>
        </p:nvPicPr>
        <p:blipFill rotWithShape="1">
          <a:blip r:embed="rId5" r:link="rId6" cstate="print">
            <a:extLst>
              <a:ext uri="{28A0092B-C50C-407E-A947-70E740481C1C}">
                <a14:useLocalDpi xmlns:a14="http://schemas.microsoft.com/office/drawing/2010/main" val="0"/>
              </a:ext>
            </a:extLst>
          </a:blip>
          <a:srcRect b="10142"/>
          <a:stretch/>
        </p:blipFill>
        <p:spPr bwMode="auto">
          <a:xfrm>
            <a:off x="6067015" y="3135317"/>
            <a:ext cx="3056632" cy="201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G:\doc\papers\graduate-thesis\thuthesis\figures\Comparison-Solutions-1.jpg"/>
          <p:cNvPicPr>
            <a:picLocks noChangeAspect="1" noChangeArrowheads="1"/>
          </p:cNvPicPr>
          <p:nvPr/>
        </p:nvPicPr>
        <p:blipFill rotWithShape="1">
          <a:blip r:embed="rId7" r:link="rId8" cstate="print">
            <a:extLst>
              <a:ext uri="{28A0092B-C50C-407E-A947-70E740481C1C}">
                <a14:useLocalDpi xmlns:a14="http://schemas.microsoft.com/office/drawing/2010/main" val="0"/>
              </a:ext>
            </a:extLst>
          </a:blip>
          <a:srcRect b="24539"/>
          <a:stretch/>
        </p:blipFill>
        <p:spPr bwMode="auto">
          <a:xfrm>
            <a:off x="23171" y="5193920"/>
            <a:ext cx="2746213" cy="168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G:\doc\papers\graduate-thesis\thuthesis\figures\results-app.jpg"/>
          <p:cNvPicPr>
            <a:picLocks noChangeAspect="1" noChangeArrowheads="1"/>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a:off x="6056200" y="5223164"/>
            <a:ext cx="3033001"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25256" y="1010693"/>
            <a:ext cx="3398391" cy="205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G:\doc\papers\graduate-thesis\thuthesis\figures\Model-Comparison-data-LPJ.jpg"/>
          <p:cNvPicPr>
            <a:picLocks noChangeAspect="1" noChangeArrowheads="1"/>
          </p:cNvPicPr>
          <p:nvPr/>
        </p:nvPicPr>
        <p:blipFill>
          <a:blip r:embed="rId12" r:link="rId13" cstate="print">
            <a:extLst>
              <a:ext uri="{28A0092B-C50C-407E-A947-70E740481C1C}">
                <a14:useLocalDpi xmlns:a14="http://schemas.microsoft.com/office/drawing/2010/main" val="0"/>
              </a:ext>
            </a:extLst>
          </a:blip>
          <a:srcRect/>
          <a:stretch>
            <a:fillRect/>
          </a:stretch>
        </p:blipFill>
        <p:spPr bwMode="auto">
          <a:xfrm>
            <a:off x="2796232" y="3135090"/>
            <a:ext cx="3270783" cy="20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rotWithShape="1">
          <a:blip r:embed="rId14"/>
          <a:srcRect r="34198"/>
          <a:stretch/>
        </p:blipFill>
        <p:spPr>
          <a:xfrm>
            <a:off x="2801729" y="5152308"/>
            <a:ext cx="1524186" cy="1645112"/>
          </a:xfrm>
          <a:prstGeom prst="rect">
            <a:avLst/>
          </a:prstGeom>
        </p:spPr>
      </p:pic>
      <p:pic>
        <p:nvPicPr>
          <p:cNvPr id="29" name="图片 28"/>
          <p:cNvPicPr>
            <a:picLocks noChangeAspect="1"/>
          </p:cNvPicPr>
          <p:nvPr/>
        </p:nvPicPr>
        <p:blipFill rotWithShape="1">
          <a:blip r:embed="rId15"/>
          <a:srcRect r="17867"/>
          <a:stretch/>
        </p:blipFill>
        <p:spPr>
          <a:xfrm>
            <a:off x="2821067" y="6612156"/>
            <a:ext cx="1509334" cy="327779"/>
          </a:xfrm>
          <a:prstGeom prst="rect">
            <a:avLst/>
          </a:prstGeom>
        </p:spPr>
      </p:pic>
      <p:pic>
        <p:nvPicPr>
          <p:cNvPr id="15" name="图片 14"/>
          <p:cNvPicPr>
            <a:picLocks noChangeAspect="1"/>
          </p:cNvPicPr>
          <p:nvPr/>
        </p:nvPicPr>
        <p:blipFill rotWithShape="1">
          <a:blip r:embed="rId16"/>
          <a:srcRect r="30141"/>
          <a:stretch/>
        </p:blipFill>
        <p:spPr>
          <a:xfrm>
            <a:off x="4350439" y="5165872"/>
            <a:ext cx="1424418" cy="1134120"/>
          </a:xfrm>
          <a:prstGeom prst="rect">
            <a:avLst/>
          </a:prstGeom>
        </p:spPr>
      </p:pic>
      <p:pic>
        <p:nvPicPr>
          <p:cNvPr id="16" name="图片 15"/>
          <p:cNvPicPr>
            <a:picLocks noChangeAspect="1"/>
          </p:cNvPicPr>
          <p:nvPr/>
        </p:nvPicPr>
        <p:blipFill>
          <a:blip r:embed="rId17"/>
          <a:stretch>
            <a:fillRect/>
          </a:stretch>
        </p:blipFill>
        <p:spPr>
          <a:xfrm>
            <a:off x="5473222" y="6326949"/>
            <a:ext cx="351970" cy="292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p:cNvPicPr>
            <a:picLocks noChangeAspect="1"/>
          </p:cNvPicPr>
          <p:nvPr/>
        </p:nvPicPr>
        <p:blipFill>
          <a:blip r:embed="rId18"/>
          <a:stretch>
            <a:fillRect/>
          </a:stretch>
        </p:blipFill>
        <p:spPr>
          <a:xfrm>
            <a:off x="5473222" y="6671044"/>
            <a:ext cx="357454" cy="439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p:cNvPicPr>
            <a:picLocks noChangeAspect="1"/>
          </p:cNvPicPr>
          <p:nvPr/>
        </p:nvPicPr>
        <p:blipFill>
          <a:blip r:embed="rId19"/>
          <a:stretch>
            <a:fillRect/>
          </a:stretch>
        </p:blipFill>
        <p:spPr>
          <a:xfrm>
            <a:off x="5471499" y="6065072"/>
            <a:ext cx="354294" cy="210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p:cNvPicPr>
            <a:picLocks noChangeAspect="1"/>
          </p:cNvPicPr>
          <p:nvPr/>
        </p:nvPicPr>
        <p:blipFill>
          <a:blip r:embed="rId20"/>
          <a:stretch>
            <a:fillRect/>
          </a:stretch>
        </p:blipFill>
        <p:spPr>
          <a:xfrm>
            <a:off x="4396319" y="6671044"/>
            <a:ext cx="342134" cy="435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图片 19"/>
          <p:cNvPicPr>
            <a:picLocks noChangeAspect="1"/>
          </p:cNvPicPr>
          <p:nvPr/>
        </p:nvPicPr>
        <p:blipFill>
          <a:blip r:embed="rId21"/>
          <a:stretch>
            <a:fillRect/>
          </a:stretch>
        </p:blipFill>
        <p:spPr>
          <a:xfrm>
            <a:off x="4805055" y="6671044"/>
            <a:ext cx="599882" cy="439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96319" y="6330103"/>
            <a:ext cx="1008618" cy="284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p:cNvSpPr/>
          <p:nvPr/>
        </p:nvSpPr>
        <p:spPr>
          <a:xfrm>
            <a:off x="-3676" y="3137033"/>
            <a:ext cx="1146676" cy="36623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首页</a:t>
            </a:r>
            <a:endParaRPr lang="zh-CN" altLang="en-US" sz="1400" dirty="0"/>
          </a:p>
        </p:txBody>
      </p:sp>
      <p:sp>
        <p:nvSpPr>
          <p:cNvPr id="41" name="矩形 40"/>
          <p:cNvSpPr/>
          <p:nvPr/>
        </p:nvSpPr>
        <p:spPr>
          <a:xfrm>
            <a:off x="2832451" y="3137033"/>
            <a:ext cx="1091477" cy="36623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数据</a:t>
            </a:r>
            <a:endParaRPr lang="zh-CN" altLang="en-US" sz="1400" dirty="0"/>
          </a:p>
        </p:txBody>
      </p:sp>
      <p:sp>
        <p:nvSpPr>
          <p:cNvPr id="42" name="矩形 41"/>
          <p:cNvSpPr/>
          <p:nvPr/>
        </p:nvSpPr>
        <p:spPr>
          <a:xfrm>
            <a:off x="6072811" y="3137033"/>
            <a:ext cx="1091477" cy="36623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模型</a:t>
            </a:r>
            <a:endParaRPr lang="zh-CN" altLang="en-US" sz="1400" dirty="0"/>
          </a:p>
        </p:txBody>
      </p:sp>
      <p:sp>
        <p:nvSpPr>
          <p:cNvPr id="43" name="矩形 42"/>
          <p:cNvSpPr/>
          <p:nvPr/>
        </p:nvSpPr>
        <p:spPr>
          <a:xfrm>
            <a:off x="17375" y="5193920"/>
            <a:ext cx="1125625" cy="36623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对比工程</a:t>
            </a:r>
            <a:endParaRPr lang="zh-CN" altLang="en-US" sz="1400" dirty="0"/>
          </a:p>
        </p:txBody>
      </p:sp>
      <p:sp>
        <p:nvSpPr>
          <p:cNvPr id="44" name="矩形 43"/>
          <p:cNvSpPr/>
          <p:nvPr/>
        </p:nvSpPr>
        <p:spPr>
          <a:xfrm>
            <a:off x="2790436" y="5193920"/>
            <a:ext cx="1125625" cy="36623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a:t>
            </a:r>
            <a:r>
              <a:rPr lang="zh-CN" altLang="en-US" sz="1400" dirty="0"/>
              <a:t>任务</a:t>
            </a:r>
          </a:p>
        </p:txBody>
      </p:sp>
      <p:sp>
        <p:nvSpPr>
          <p:cNvPr id="45" name="矩形 44"/>
          <p:cNvSpPr/>
          <p:nvPr/>
        </p:nvSpPr>
        <p:spPr>
          <a:xfrm>
            <a:off x="6055736" y="5193920"/>
            <a:ext cx="1125625" cy="36623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结果查询</a:t>
            </a:r>
            <a:endParaRPr lang="zh-CN" altLang="en-US" sz="1400" dirty="0"/>
          </a:p>
        </p:txBody>
      </p:sp>
      <p:sp>
        <p:nvSpPr>
          <p:cNvPr id="46" name="矩形 45"/>
          <p:cNvSpPr/>
          <p:nvPr/>
        </p:nvSpPr>
        <p:spPr>
          <a:xfrm>
            <a:off x="8029512" y="955081"/>
            <a:ext cx="1091477" cy="36623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网络拓扑图</a:t>
            </a:r>
            <a:endParaRPr lang="zh-CN" altLang="en-US" sz="1400" dirty="0"/>
          </a:p>
        </p:txBody>
      </p:sp>
    </p:spTree>
    <p:extLst>
      <p:ext uri="{BB962C8B-B14F-4D97-AF65-F5344CB8AC3E}">
        <p14:creationId xmlns:p14="http://schemas.microsoft.com/office/powerpoint/2010/main" val="1448468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smtClean="0">
                <a:latin typeface="宋体" panose="02010600030101010101" pitchFamily="2" charset="-122"/>
                <a:ea typeface="宋体" panose="02010600030101010101" pitchFamily="2" charset="-122"/>
              </a:rPr>
              <a:t>——</a:t>
            </a:r>
            <a:r>
              <a:rPr lang="zh-CN" altLang="en-US" sz="2000" kern="0" dirty="0">
                <a:solidFill>
                  <a:srgbClr val="FF0000"/>
                </a:solidFill>
                <a:latin typeface="宋体" panose="02010600030101010101" pitchFamily="2" charset="-122"/>
                <a:ea typeface="宋体" panose="02010600030101010101" pitchFamily="2" charset="-122"/>
              </a:rPr>
              <a:t>站点</a:t>
            </a:r>
            <a:r>
              <a:rPr lang="zh-CN" altLang="en-US" sz="2000" kern="0" dirty="0" smtClean="0">
                <a:solidFill>
                  <a:srgbClr val="FF0000"/>
                </a:solidFill>
                <a:latin typeface="宋体" panose="02010600030101010101" pitchFamily="2" charset="-122"/>
                <a:ea typeface="宋体" panose="02010600030101010101" pitchFamily="2" charset="-122"/>
              </a:rPr>
              <a:t>尺度</a:t>
            </a: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45</a:t>
            </a:fld>
            <a:endParaRPr lang="zh-CN" altLang="en-US"/>
          </a:p>
        </p:txBody>
      </p:sp>
      <p:pic>
        <p:nvPicPr>
          <p:cNvPr id="1029" name="Picture 5" descr="G:\doc\papers\graduate-thesis\thuthesis\figures\22641-GPP-Line-chart.pn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48072" y="4038427"/>
            <a:ext cx="3781007" cy="28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G:\doc\papers\graduate-thesis\thuthesis\figures\22641-GPP-Taylor-diagram.pn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067944" y="3933247"/>
            <a:ext cx="29749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7"/>
          <a:stretch>
            <a:fillRect/>
          </a:stretch>
        </p:blipFill>
        <p:spPr>
          <a:xfrm>
            <a:off x="2915816" y="1821664"/>
            <a:ext cx="3527301" cy="1798762"/>
          </a:xfrm>
          <a:prstGeom prst="rect">
            <a:avLst/>
          </a:prstGeom>
        </p:spPr>
      </p:pic>
      <p:pic>
        <p:nvPicPr>
          <p:cNvPr id="20" name="图片 19"/>
          <p:cNvPicPr>
            <a:picLocks noChangeAspect="1"/>
          </p:cNvPicPr>
          <p:nvPr/>
        </p:nvPicPr>
        <p:blipFill>
          <a:blip r:embed="rId8"/>
          <a:stretch>
            <a:fillRect/>
          </a:stretch>
        </p:blipFill>
        <p:spPr>
          <a:xfrm>
            <a:off x="1373560" y="1840729"/>
            <a:ext cx="1542256" cy="1738351"/>
          </a:xfrm>
          <a:prstGeom prst="rect">
            <a:avLst/>
          </a:prstGeom>
        </p:spPr>
      </p:pic>
    </p:spTree>
    <p:extLst>
      <p:ext uri="{BB962C8B-B14F-4D97-AF65-F5344CB8AC3E}">
        <p14:creationId xmlns:p14="http://schemas.microsoft.com/office/powerpoint/2010/main" val="1050526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3310630" cy="4319934"/>
          </a:xfrm>
        </p:spPr>
        <p:txBody>
          <a:bodyPr/>
          <a:lstStyle/>
          <a:p>
            <a:pPr lvl="0"/>
            <a:r>
              <a:rPr lang="zh-CN" altLang="en-US" sz="2000" dirty="0" smtClean="0">
                <a:latin typeface="宋体" panose="02010600030101010101" pitchFamily="2" charset="-122"/>
                <a:ea typeface="宋体" panose="02010600030101010101" pitchFamily="2" charset="-122"/>
              </a:rPr>
              <a:t>年际变化趋势</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四个模型的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都呈缓慢上升趋势，年际间有轻微波动。</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在低纬度和中高纬度的值域有较大的差异</a:t>
            </a:r>
            <a:endParaRPr lang="en-US" altLang="zh-CN" sz="18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季节变化规律</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北半球在</a:t>
            </a:r>
            <a:r>
              <a:rPr lang="en-US" altLang="zh-CN" sz="1800" dirty="0">
                <a:latin typeface="宋体" panose="02010600030101010101" pitchFamily="2" charset="-122"/>
                <a:ea typeface="宋体" panose="02010600030101010101" pitchFamily="2" charset="-122"/>
              </a:rPr>
              <a:t>6</a:t>
            </a:r>
            <a:r>
              <a:rPr lang="zh-CN" altLang="en-US" sz="1800" dirty="0">
                <a:latin typeface="宋体" panose="02010600030101010101" pitchFamily="2" charset="-122"/>
                <a:ea typeface="宋体" panose="02010600030101010101" pitchFamily="2" charset="-122"/>
              </a:rPr>
              <a:t>月份和</a:t>
            </a:r>
            <a:r>
              <a:rPr lang="en-US" altLang="zh-CN" sz="1800" dirty="0">
                <a:latin typeface="宋体" panose="02010600030101010101" pitchFamily="2" charset="-122"/>
                <a:ea typeface="宋体" panose="02010600030101010101" pitchFamily="2" charset="-122"/>
              </a:rPr>
              <a:t>7</a:t>
            </a:r>
            <a:r>
              <a:rPr lang="zh-CN" altLang="en-US" sz="1800" dirty="0">
                <a:latin typeface="宋体" panose="02010600030101010101" pitchFamily="2" charset="-122"/>
                <a:ea typeface="宋体" panose="02010600030101010101" pitchFamily="2" charset="-122"/>
              </a:rPr>
              <a:t>月份</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达到峰值，南半球在</a:t>
            </a:r>
            <a:r>
              <a:rPr lang="en-US" altLang="zh-CN" sz="1800" dirty="0">
                <a:latin typeface="宋体" panose="02010600030101010101" pitchFamily="2" charset="-122"/>
                <a:ea typeface="宋体" panose="02010600030101010101" pitchFamily="2" charset="-122"/>
              </a:rPr>
              <a:t>12</a:t>
            </a:r>
            <a:r>
              <a:rPr lang="zh-CN" altLang="en-US" sz="1800" dirty="0">
                <a:latin typeface="宋体" panose="02010600030101010101" pitchFamily="2" charset="-122"/>
                <a:ea typeface="宋体" panose="02010600030101010101" pitchFamily="2" charset="-122"/>
              </a:rPr>
              <a:t>月份和</a:t>
            </a:r>
            <a:r>
              <a:rPr lang="en-US" altLang="zh-CN" sz="1800"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月份的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达到峰值，综合来看，南北半球的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都在夏季升高、冬季降低</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46</a:t>
            </a:fld>
            <a:endParaRPr lang="zh-CN" altLang="en-US"/>
          </a:p>
        </p:txBody>
      </p:sp>
      <p:pic>
        <p:nvPicPr>
          <p:cNvPr id="2050" name="Picture 2" descr="G:\doc\papers\graduate-thesis\thuthesis\figures\GPP-annual.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4499992" y="1612371"/>
            <a:ext cx="4677296" cy="21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doc\papers\graduate-thesis\thuthesis\figures\GPP-monthly.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3615432" y="4077073"/>
            <a:ext cx="5561856" cy="27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740352" y="1196752"/>
            <a:ext cx="1403649" cy="4032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a:t>年</a:t>
            </a:r>
            <a:r>
              <a:rPr lang="zh-CN" altLang="en-US" sz="1400" dirty="0" smtClean="0"/>
              <a:t>际变化趋势</a:t>
            </a:r>
            <a:endParaRPr lang="zh-CN" altLang="en-US" sz="1400" dirty="0"/>
          </a:p>
        </p:txBody>
      </p:sp>
      <p:sp>
        <p:nvSpPr>
          <p:cNvPr id="9" name="矩形 8"/>
          <p:cNvSpPr/>
          <p:nvPr/>
        </p:nvSpPr>
        <p:spPr>
          <a:xfrm>
            <a:off x="7740352" y="3693545"/>
            <a:ext cx="1403649" cy="4032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季节变化规律</a:t>
            </a:r>
            <a:endParaRPr lang="zh-CN" altLang="en-US" sz="1400" dirty="0"/>
          </a:p>
        </p:txBody>
      </p:sp>
    </p:spTree>
    <p:extLst>
      <p:ext uri="{BB962C8B-B14F-4D97-AF65-F5344CB8AC3E}">
        <p14:creationId xmlns:p14="http://schemas.microsoft.com/office/powerpoint/2010/main" val="31538343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47</a:t>
            </a:fld>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18" y="4438106"/>
            <a:ext cx="3203848" cy="2402886"/>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368" y="4304253"/>
            <a:ext cx="3023700" cy="259174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000" y="1460745"/>
            <a:ext cx="5652120" cy="3005395"/>
          </a:xfrm>
          <a:prstGeom prst="rect">
            <a:avLst/>
          </a:prstGeom>
        </p:spPr>
      </p:pic>
      <p:sp>
        <p:nvSpPr>
          <p:cNvPr id="8" name="矩形 7"/>
          <p:cNvSpPr/>
          <p:nvPr/>
        </p:nvSpPr>
        <p:spPr>
          <a:xfrm>
            <a:off x="480497" y="1460745"/>
            <a:ext cx="420821" cy="1420225"/>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空间分布格局</a:t>
            </a:r>
            <a:endParaRPr lang="zh-CN" altLang="en-US" sz="1400" dirty="0"/>
          </a:p>
        </p:txBody>
      </p:sp>
      <p:sp>
        <p:nvSpPr>
          <p:cNvPr id="9" name="矩形 8"/>
          <p:cNvSpPr/>
          <p:nvPr/>
        </p:nvSpPr>
        <p:spPr>
          <a:xfrm>
            <a:off x="480497" y="4438106"/>
            <a:ext cx="420821" cy="129514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a:t>纬向图</a:t>
            </a:r>
          </a:p>
        </p:txBody>
      </p:sp>
      <p:sp>
        <p:nvSpPr>
          <p:cNvPr id="10" name="矩形 9"/>
          <p:cNvSpPr/>
          <p:nvPr/>
        </p:nvSpPr>
        <p:spPr>
          <a:xfrm>
            <a:off x="4105166" y="4438106"/>
            <a:ext cx="420821" cy="129515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时空分布图</a:t>
            </a:r>
            <a:endParaRPr lang="zh-CN" altLang="en-US" sz="1400" dirty="0"/>
          </a:p>
        </p:txBody>
      </p:sp>
    </p:spTree>
    <p:extLst>
      <p:ext uri="{BB962C8B-B14F-4D97-AF65-F5344CB8AC3E}">
        <p14:creationId xmlns:p14="http://schemas.microsoft.com/office/powerpoint/2010/main" val="3289724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45</a:t>
            </a:r>
            <a:endParaRPr lang="zh-CN" altLang="en-US" sz="1000" dirty="0">
              <a:ea typeface="宋体" charset="-122"/>
            </a:endParaRPr>
          </a:p>
        </p:txBody>
      </p:sp>
    </p:spTree>
    <p:extLst>
      <p:ext uri="{BB962C8B-B14F-4D97-AF65-F5344CB8AC3E}">
        <p14:creationId xmlns:p14="http://schemas.microsoft.com/office/powerpoint/2010/main" val="3997961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4535958"/>
          </a:xfrm>
        </p:spPr>
        <p:txBody>
          <a:bodyPr/>
          <a:lstStyle/>
          <a:p>
            <a:pPr lvl="0"/>
            <a:r>
              <a:rPr lang="zh-CN" altLang="en-US" sz="2000" dirty="0" smtClean="0">
                <a:latin typeface="宋体" panose="02010600030101010101" pitchFamily="2" charset="-122"/>
                <a:ea typeface="宋体" panose="02010600030101010101" pitchFamily="2" charset="-122"/>
              </a:rPr>
              <a:t>基于</a:t>
            </a:r>
            <a:r>
              <a:rPr lang="zh-CN" altLang="en-US" sz="2000" dirty="0">
                <a:latin typeface="宋体" panose="02010600030101010101" pitchFamily="2" charset="-122"/>
                <a:ea typeface="宋体" panose="02010600030101010101" pitchFamily="2" charset="-122"/>
              </a:rPr>
              <a:t>分布式的网络架构，实现了可扩展性高、灵活性强、稳定性强的陆地碳循环模型对比系统，支持不断涌现的陆地碳循环模型和数据加入到系统中。</a:t>
            </a:r>
          </a:p>
          <a:p>
            <a:pPr lvl="0"/>
            <a:r>
              <a:rPr lang="zh-CN" altLang="en-US" sz="2000" dirty="0" smtClean="0">
                <a:latin typeface="宋体" panose="02010600030101010101" pitchFamily="2" charset="-122"/>
                <a:ea typeface="宋体" panose="02010600030101010101" pitchFamily="2" charset="-122"/>
              </a:rPr>
              <a:t>通过</a:t>
            </a:r>
            <a:r>
              <a:rPr lang="zh-CN" altLang="en-US" sz="2000" dirty="0">
                <a:latin typeface="宋体" panose="02010600030101010101" pitchFamily="2" charset="-122"/>
                <a:ea typeface="宋体" panose="02010600030101010101" pitchFamily="2" charset="-122"/>
              </a:rPr>
              <a:t>“异构性分析</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结构化描述</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标准化封装</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资源部署</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服务发布”这一流程，实现了陆地碳循环模型资源、数据资源和对比方法的组件化，为陆地碳循环模型的对比提供了公开透明的资源支撑。</a:t>
            </a:r>
          </a:p>
          <a:p>
            <a:pPr lvl="0"/>
            <a:r>
              <a:rPr lang="zh-CN" altLang="en-US" sz="2000" dirty="0" smtClean="0">
                <a:latin typeface="宋体" panose="02010600030101010101" pitchFamily="2" charset="-122"/>
                <a:ea typeface="宋体" panose="02010600030101010101" pitchFamily="2" charset="-122"/>
              </a:rPr>
              <a:t>通过</a:t>
            </a:r>
            <a:r>
              <a:rPr lang="zh-CN" altLang="en-US" sz="2000" dirty="0">
                <a:latin typeface="宋体" panose="02010600030101010101" pitchFamily="2" charset="-122"/>
                <a:ea typeface="宋体" panose="02010600030101010101" pitchFamily="2" charset="-122"/>
              </a:rPr>
              <a:t>“对比主题</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对比工程</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对比任务”这一对比方案表达模型，实现了对比方案的可重用。面向陆地碳循环模型服务、数据服务和对比服务的集成调度问题，构建了科学工作流可视化表达和结构化存储模型，通过工作流的调度算法实现了对比任务的执行调度。</a:t>
            </a:r>
          </a:p>
          <a:p>
            <a:pPr lvl="0"/>
            <a:endParaRPr lang="en-US" altLang="zh-CN" sz="20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5.1 </a:t>
            </a:r>
            <a:r>
              <a:rPr lang="zh-CN" altLang="en-US" sz="2000" kern="0" dirty="0" smtClean="0">
                <a:latin typeface="宋体" panose="02010600030101010101" pitchFamily="2" charset="-122"/>
                <a:ea typeface="宋体" panose="02010600030101010101" pitchFamily="2" charset="-122"/>
              </a:rPr>
              <a:t>研究结论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49</a:t>
            </a:fld>
            <a:endParaRPr lang="zh-CN" altLang="en-US"/>
          </a:p>
        </p:txBody>
      </p:sp>
    </p:spTree>
    <p:extLst>
      <p:ext uri="{BB962C8B-B14F-4D97-AF65-F5344CB8AC3E}">
        <p14:creationId xmlns:p14="http://schemas.microsoft.com/office/powerpoint/2010/main" val="796386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3" name="内容占位符 2"/>
          <p:cNvSpPr>
            <a:spLocks noGrp="1"/>
          </p:cNvSpPr>
          <p:nvPr>
            <p:ph idx="1"/>
          </p:nvPr>
        </p:nvSpPr>
        <p:spPr>
          <a:xfrm>
            <a:off x="304800" y="1557338"/>
            <a:ext cx="7867600" cy="3010272"/>
          </a:xfrm>
        </p:spPr>
        <p:txBody>
          <a:bodyPr/>
          <a:lstStyle/>
          <a:p>
            <a:r>
              <a:rPr lang="zh-CN" altLang="en-US" sz="2000" dirty="0">
                <a:latin typeface="宋体" panose="02010600030101010101" pitchFamily="2" charset="-122"/>
                <a:ea typeface="宋体" panose="02010600030101010101" pitchFamily="2" charset="-122"/>
              </a:rPr>
              <a:t>本文基于开放式的网络服务开展陆地碳循环模型的对比，保证了陆地碳循环模型对比过程的</a:t>
            </a:r>
            <a:r>
              <a:rPr lang="zh-CN" altLang="en-US" sz="2000" dirty="0">
                <a:solidFill>
                  <a:srgbClr val="FF0000"/>
                </a:solidFill>
                <a:latin typeface="宋体" panose="02010600030101010101" pitchFamily="2" charset="-122"/>
                <a:ea typeface="宋体" panose="02010600030101010101" pitchFamily="2" charset="-122"/>
              </a:rPr>
              <a:t>公平公开性</a:t>
            </a:r>
            <a:r>
              <a:rPr lang="zh-CN" altLang="en-US" sz="2000" dirty="0">
                <a:latin typeface="宋体" panose="02010600030101010101" pitchFamily="2" charset="-122"/>
                <a:ea typeface="宋体" panose="02010600030101010101" pitchFamily="2" charset="-122"/>
              </a:rPr>
              <a:t>，使对比流程与结果具有</a:t>
            </a:r>
            <a:r>
              <a:rPr lang="zh-CN" altLang="en-US" sz="2000" dirty="0">
                <a:solidFill>
                  <a:srgbClr val="FF0000"/>
                </a:solidFill>
                <a:latin typeface="宋体" panose="02010600030101010101" pitchFamily="2" charset="-122"/>
                <a:ea typeface="宋体" panose="02010600030101010101" pitchFamily="2" charset="-122"/>
              </a:rPr>
              <a:t>可追溯性、可验证性和易重复性</a:t>
            </a:r>
            <a:r>
              <a:rPr lang="zh-CN" altLang="en-US" sz="2000" dirty="0">
                <a:latin typeface="宋体" panose="02010600030101010101" pitchFamily="2" charset="-122"/>
                <a:ea typeface="宋体" panose="02010600030101010101" pitchFamily="2" charset="-122"/>
              </a:rPr>
              <a:t>。通过本文对对比方案的分层设计，实现了陆地碳循环模型对比方案在不同的研究情景、时空范围、尺度等情况下的重用。此外，这种开放式、去中心化的模型对比方案可以随时开展，降低了陆地碳循环模型对比的难度，对于陆地碳循环模型的发展和改进具有重要意义。</a:t>
            </a:r>
            <a:endParaRPr lang="en-US"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意义</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p:txBody>
          <a:bodyPr/>
          <a:lstStyle/>
          <a:p>
            <a:fld id="{57EA92A5-C027-4AA6-B826-350AEA676BBC}" type="slidenum">
              <a:rPr lang="zh-CN" altLang="en-US" smtClean="0"/>
              <a:pPr/>
              <a:t>5</a:t>
            </a:fld>
            <a:endParaRPr lang="zh-CN" altLang="en-US"/>
          </a:p>
        </p:txBody>
      </p:sp>
    </p:spTree>
    <p:extLst>
      <p:ext uri="{BB962C8B-B14F-4D97-AF65-F5344CB8AC3E}">
        <p14:creationId xmlns:p14="http://schemas.microsoft.com/office/powerpoint/2010/main" val="1084786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003504" cy="2663750"/>
          </a:xfrm>
        </p:spPr>
        <p:txBody>
          <a:bodyPr/>
          <a:lstStyle/>
          <a:p>
            <a:pPr lvl="0"/>
            <a:r>
              <a:rPr lang="zh-CN" altLang="en-US" sz="2000" dirty="0" smtClean="0">
                <a:latin typeface="宋体" panose="02010600030101010101" pitchFamily="2" charset="-122"/>
                <a:ea typeface="宋体" panose="02010600030101010101" pitchFamily="2" charset="-122"/>
              </a:rPr>
              <a:t>对</a:t>
            </a:r>
            <a:r>
              <a:rPr lang="en-US" altLang="zh-CN" sz="2000" dirty="0">
                <a:latin typeface="宋体" panose="02010600030101010101" pitchFamily="2" charset="-122"/>
                <a:ea typeface="宋体" panose="02010600030101010101" pitchFamily="2" charset="-122"/>
              </a:rPr>
              <a:t>IBIS</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Biome-BGC</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LPJ</a:t>
            </a:r>
            <a:r>
              <a:rPr lang="zh-CN" altLang="en-US" sz="2000" dirty="0">
                <a:latin typeface="宋体" panose="02010600030101010101" pitchFamily="2" charset="-122"/>
                <a:ea typeface="宋体" panose="02010600030101010101" pitchFamily="2" charset="-122"/>
              </a:rPr>
              <a:t>源码进一步修改，对模型的参数进行合理的设置，保证模型运行结果的</a:t>
            </a:r>
            <a:r>
              <a:rPr lang="zh-CN" altLang="en-US" sz="2000" dirty="0" smtClean="0">
                <a:latin typeface="宋体" panose="02010600030101010101" pitchFamily="2" charset="-122"/>
                <a:ea typeface="宋体" panose="02010600030101010101" pitchFamily="2" charset="-122"/>
              </a:rPr>
              <a:t>正确性。</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进一步</a:t>
            </a:r>
            <a:r>
              <a:rPr lang="zh-CN" altLang="en-US" sz="2000" dirty="0">
                <a:latin typeface="宋体" panose="02010600030101010101" pitchFamily="2" charset="-122"/>
                <a:ea typeface="宋体" panose="02010600030101010101" pitchFamily="2" charset="-122"/>
              </a:rPr>
              <a:t>规范陆地碳循环模型、数据和对比方法的服务组件发布</a:t>
            </a:r>
            <a:r>
              <a:rPr lang="zh-CN" altLang="en-US" sz="2000" dirty="0" smtClean="0">
                <a:latin typeface="宋体" panose="02010600030101010101" pitchFamily="2" charset="-122"/>
                <a:ea typeface="宋体" panose="02010600030101010101" pitchFamily="2" charset="-122"/>
              </a:rPr>
              <a:t>标准</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扩充</a:t>
            </a:r>
            <a:r>
              <a:rPr lang="zh-CN" altLang="en-US" sz="2000" dirty="0">
                <a:latin typeface="宋体" panose="02010600030101010101" pitchFamily="2" charset="-122"/>
                <a:ea typeface="宋体" panose="02010600030101010101" pitchFamily="2" charset="-122"/>
              </a:rPr>
              <a:t>参与对比的陆地碳循环模型和验证数据集的数量</a:t>
            </a:r>
            <a:r>
              <a:rPr lang="zh-CN" altLang="en-US"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5.2 </a:t>
            </a:r>
            <a:r>
              <a:rPr lang="zh-CN" altLang="en-US" sz="2000" kern="0" dirty="0" smtClean="0">
                <a:latin typeface="宋体" panose="02010600030101010101" pitchFamily="2" charset="-122"/>
                <a:ea typeface="宋体" panose="02010600030101010101" pitchFamily="2" charset="-122"/>
              </a:rPr>
              <a:t>不足与展望</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50</a:t>
            </a:fld>
            <a:endParaRPr lang="zh-CN" altLang="en-US"/>
          </a:p>
        </p:txBody>
      </p:sp>
    </p:spTree>
    <p:extLst>
      <p:ext uri="{BB962C8B-B14F-4D97-AF65-F5344CB8AC3E}">
        <p14:creationId xmlns:p14="http://schemas.microsoft.com/office/powerpoint/2010/main" val="690064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341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6</a:t>
            </a:r>
            <a:endParaRPr lang="zh-CN" altLang="en-US" sz="1000" dirty="0">
              <a:ea typeface="宋体" charset="-122"/>
            </a:endParaRPr>
          </a:p>
        </p:txBody>
      </p:sp>
    </p:spTree>
    <p:extLst>
      <p:ext uri="{BB962C8B-B14F-4D97-AF65-F5344CB8AC3E}">
        <p14:creationId xmlns:p14="http://schemas.microsoft.com/office/powerpoint/2010/main" val="2316314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2.1 </a:t>
            </a:r>
            <a:r>
              <a:rPr lang="zh-CN" altLang="en-US" sz="2000" dirty="0" smtClean="0">
                <a:latin typeface="宋体" panose="02010600030101010101" pitchFamily="2" charset="-122"/>
                <a:ea typeface="宋体" panose="02010600030101010101" pitchFamily="2" charset="-122"/>
              </a:rPr>
              <a:t>陆地碳循环模型</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7</a:t>
            </a:fld>
            <a:endParaRPr lang="zh-CN" altLang="en-US"/>
          </a:p>
        </p:txBody>
      </p:sp>
      <p:grpSp>
        <p:nvGrpSpPr>
          <p:cNvPr id="16" name="组合 15"/>
          <p:cNvGrpSpPr/>
          <p:nvPr/>
        </p:nvGrpSpPr>
        <p:grpSpPr>
          <a:xfrm>
            <a:off x="285750" y="1533862"/>
            <a:ext cx="8769796" cy="2223492"/>
            <a:chOff x="285750" y="1412876"/>
            <a:chExt cx="8769796" cy="2223492"/>
          </a:xfrm>
        </p:grpSpPr>
        <p:pic>
          <p:nvPicPr>
            <p:cNvPr id="9" name="图片 8"/>
            <p:cNvPicPr>
              <a:picLocks noChangeAspect="1"/>
            </p:cNvPicPr>
            <p:nvPr/>
          </p:nvPicPr>
          <p:blipFill>
            <a:blip r:embed="rId3"/>
            <a:stretch>
              <a:fillRect/>
            </a:stretch>
          </p:blipFill>
          <p:spPr>
            <a:xfrm>
              <a:off x="323850" y="1412876"/>
              <a:ext cx="7056462" cy="2223492"/>
            </a:xfrm>
            <a:prstGeom prst="rect">
              <a:avLst/>
            </a:prstGeom>
          </p:spPr>
        </p:pic>
        <p:sp>
          <p:nvSpPr>
            <p:cNvPr id="10" name="文本框 9"/>
            <p:cNvSpPr txBox="1"/>
            <p:nvPr/>
          </p:nvSpPr>
          <p:spPr>
            <a:xfrm>
              <a:off x="7418412" y="1724403"/>
              <a:ext cx="1637134" cy="1277273"/>
            </a:xfrm>
            <a:prstGeom prst="rect">
              <a:avLst/>
            </a:prstGeom>
            <a:noFill/>
          </p:spPr>
          <p:txBody>
            <a:bodyPr wrap="square" rtlCol="0">
              <a:spAutoFit/>
            </a:bodyPr>
            <a:lstStyle/>
            <a:p>
              <a:r>
                <a:rPr lang="en-US" altLang="zh-CN" sz="1100" dirty="0" smtClean="0"/>
                <a:t>Dixon</a:t>
              </a:r>
              <a:r>
                <a:rPr lang="zh-CN" altLang="en-US" sz="1100" dirty="0" smtClean="0"/>
                <a:t>（</a:t>
              </a:r>
              <a:r>
                <a:rPr lang="en-US" altLang="zh-CN" sz="1100" dirty="0" smtClean="0"/>
                <a:t>1994</a:t>
              </a:r>
              <a:r>
                <a:rPr lang="zh-CN" altLang="en-US" sz="1100" dirty="0" smtClean="0"/>
                <a:t>）</a:t>
              </a:r>
              <a:endParaRPr lang="en-US" altLang="zh-CN" sz="1100" dirty="0" smtClean="0"/>
            </a:p>
            <a:p>
              <a:r>
                <a:rPr lang="en-US" altLang="zh-CN" sz="1100" dirty="0" err="1" smtClean="0"/>
                <a:t>Melillo</a:t>
              </a:r>
              <a:r>
                <a:rPr lang="zh-CN" altLang="en-US" sz="1100" dirty="0" smtClean="0"/>
                <a:t>（</a:t>
              </a:r>
              <a:r>
                <a:rPr lang="en-US" altLang="zh-CN" sz="1100" dirty="0" smtClean="0"/>
                <a:t>1995</a:t>
              </a:r>
              <a:r>
                <a:rPr lang="zh-CN" altLang="en-US" sz="1100" dirty="0" smtClean="0"/>
                <a:t>）</a:t>
              </a:r>
              <a:endParaRPr lang="en-US" altLang="zh-CN" sz="1100" dirty="0" smtClean="0"/>
            </a:p>
            <a:p>
              <a:r>
                <a:rPr lang="zh-CN" altLang="en-US" sz="1100" dirty="0" smtClean="0"/>
                <a:t>陈泮勤（</a:t>
              </a:r>
              <a:r>
                <a:rPr lang="en-US" altLang="zh-CN" sz="1100" dirty="0" smtClean="0"/>
                <a:t>2004</a:t>
              </a:r>
              <a:r>
                <a:rPr lang="zh-CN" altLang="en-US" sz="1100" dirty="0" smtClean="0"/>
                <a:t>）</a:t>
              </a:r>
              <a:endParaRPr lang="en-US" altLang="zh-CN" sz="1100" dirty="0" smtClean="0"/>
            </a:p>
            <a:p>
              <a:r>
                <a:rPr lang="zh-CN" altLang="en-US" sz="1100" dirty="0" smtClean="0"/>
                <a:t>毛留喜（</a:t>
              </a:r>
              <a:r>
                <a:rPr lang="en-US" altLang="zh-CN" sz="1100" dirty="0" smtClean="0"/>
                <a:t>2006</a:t>
              </a:r>
              <a:r>
                <a:rPr lang="zh-CN" altLang="en-US" sz="1100" dirty="0" smtClean="0"/>
                <a:t>）</a:t>
              </a:r>
              <a:endParaRPr lang="en-US" altLang="zh-CN" sz="1100" dirty="0"/>
            </a:p>
            <a:p>
              <a:r>
                <a:rPr lang="zh-CN" altLang="en-US" sz="1100" dirty="0"/>
                <a:t>张延龙（</a:t>
              </a:r>
              <a:r>
                <a:rPr lang="en-US" altLang="zh-CN" sz="1100" dirty="0"/>
                <a:t>2013</a:t>
              </a:r>
              <a:r>
                <a:rPr lang="zh-CN" altLang="en-US" sz="1100" dirty="0" smtClean="0"/>
                <a:t>）</a:t>
              </a:r>
              <a:endParaRPr lang="en-US" altLang="zh-CN" sz="1100" dirty="0" smtClean="0"/>
            </a:p>
            <a:p>
              <a:r>
                <a:rPr lang="en-US" altLang="zh-CN" sz="1100" dirty="0" smtClean="0"/>
                <a:t>Fisher</a:t>
              </a:r>
              <a:r>
                <a:rPr lang="zh-CN" altLang="en-US" sz="1100" dirty="0" smtClean="0"/>
                <a:t>（</a:t>
              </a:r>
              <a:r>
                <a:rPr lang="en-US" altLang="zh-CN" sz="1100" dirty="0"/>
                <a:t>2014</a:t>
              </a:r>
              <a:r>
                <a:rPr lang="zh-CN" altLang="en-US" sz="1100" dirty="0" smtClean="0"/>
                <a:t>）</a:t>
              </a:r>
              <a:endParaRPr lang="en-US" altLang="zh-CN" sz="1100" dirty="0" smtClean="0"/>
            </a:p>
            <a:p>
              <a:r>
                <a:rPr lang="zh-CN" altLang="en-US" sz="1100" dirty="0" smtClean="0"/>
                <a:t>袁文平（</a:t>
              </a:r>
              <a:r>
                <a:rPr lang="en-US" altLang="zh-CN" sz="1100" dirty="0" smtClean="0"/>
                <a:t>2014</a:t>
              </a:r>
              <a:r>
                <a:rPr lang="zh-CN" altLang="en-US" sz="1100" dirty="0" smtClean="0"/>
                <a:t>）</a:t>
              </a:r>
              <a:endParaRPr lang="zh-CN" altLang="en-US" sz="1100" dirty="0"/>
            </a:p>
          </p:txBody>
        </p:sp>
        <p:sp>
          <p:nvSpPr>
            <p:cNvPr id="12" name="文本框 11"/>
            <p:cNvSpPr txBox="1"/>
            <p:nvPr/>
          </p:nvSpPr>
          <p:spPr>
            <a:xfrm>
              <a:off x="285750" y="1445829"/>
              <a:ext cx="1537742" cy="307777"/>
            </a:xfrm>
            <a:prstGeom prst="rect">
              <a:avLst/>
            </a:prstGeom>
            <a:noFill/>
          </p:spPr>
          <p:txBody>
            <a:bodyPr wrap="square" rtlCol="0">
              <a:spAutoFit/>
            </a:bodyPr>
            <a:lstStyle/>
            <a:p>
              <a:r>
                <a:rPr lang="zh-CN" altLang="en-US" sz="1400" dirty="0" smtClean="0"/>
                <a:t>根据机理分为：</a:t>
              </a:r>
              <a:endParaRPr lang="zh-CN" altLang="en-US" sz="1400" dirty="0"/>
            </a:p>
          </p:txBody>
        </p:sp>
      </p:grpSp>
      <p:grpSp>
        <p:nvGrpSpPr>
          <p:cNvPr id="15" name="组合 14"/>
          <p:cNvGrpSpPr/>
          <p:nvPr/>
        </p:nvGrpSpPr>
        <p:grpSpPr>
          <a:xfrm>
            <a:off x="285750" y="4445417"/>
            <a:ext cx="7113612" cy="1546749"/>
            <a:chOff x="285750" y="4445417"/>
            <a:chExt cx="7113612" cy="1546749"/>
          </a:xfrm>
        </p:grpSpPr>
        <p:pic>
          <p:nvPicPr>
            <p:cNvPr id="7" name="图片 6"/>
            <p:cNvPicPr>
              <a:picLocks noChangeAspect="1"/>
            </p:cNvPicPr>
            <p:nvPr/>
          </p:nvPicPr>
          <p:blipFill>
            <a:blip r:embed="rId4"/>
            <a:stretch>
              <a:fillRect/>
            </a:stretch>
          </p:blipFill>
          <p:spPr>
            <a:xfrm>
              <a:off x="323850" y="4445417"/>
              <a:ext cx="5334372" cy="1546749"/>
            </a:xfrm>
            <a:prstGeom prst="rect">
              <a:avLst/>
            </a:prstGeom>
          </p:spPr>
        </p:pic>
        <p:sp>
          <p:nvSpPr>
            <p:cNvPr id="11" name="文本框 10"/>
            <p:cNvSpPr txBox="1"/>
            <p:nvPr/>
          </p:nvSpPr>
          <p:spPr>
            <a:xfrm>
              <a:off x="5762228" y="5030890"/>
              <a:ext cx="1637134" cy="261610"/>
            </a:xfrm>
            <a:prstGeom prst="rect">
              <a:avLst/>
            </a:prstGeom>
            <a:noFill/>
          </p:spPr>
          <p:txBody>
            <a:bodyPr wrap="square" rtlCol="0">
              <a:spAutoFit/>
            </a:bodyPr>
            <a:lstStyle/>
            <a:p>
              <a:r>
                <a:rPr lang="zh-CN" altLang="en-US" sz="1100" dirty="0" smtClean="0"/>
                <a:t>陈泮勤（</a:t>
              </a:r>
              <a:r>
                <a:rPr lang="en-US" altLang="zh-CN" sz="1100" dirty="0" smtClean="0"/>
                <a:t>2004</a:t>
              </a:r>
              <a:r>
                <a:rPr lang="zh-CN" altLang="en-US" sz="1100" dirty="0" smtClean="0"/>
                <a:t>）</a:t>
              </a:r>
              <a:endParaRPr lang="zh-CN" altLang="en-US" sz="1100" dirty="0"/>
            </a:p>
          </p:txBody>
        </p:sp>
        <p:sp>
          <p:nvSpPr>
            <p:cNvPr id="13" name="文本框 12"/>
            <p:cNvSpPr txBox="1"/>
            <p:nvPr/>
          </p:nvSpPr>
          <p:spPr>
            <a:xfrm>
              <a:off x="285750" y="4445417"/>
              <a:ext cx="2126010" cy="307777"/>
            </a:xfrm>
            <a:prstGeom prst="rect">
              <a:avLst/>
            </a:prstGeom>
            <a:noFill/>
          </p:spPr>
          <p:txBody>
            <a:bodyPr wrap="square" rtlCol="0">
              <a:spAutoFit/>
            </a:bodyPr>
            <a:lstStyle/>
            <a:p>
              <a:r>
                <a:rPr lang="zh-CN" altLang="en-US" sz="1400" dirty="0" smtClean="0"/>
                <a:t>根据生态系统类型分为：</a:t>
              </a:r>
              <a:endParaRPr lang="zh-CN" altLang="en-US" sz="1400" dirty="0"/>
            </a:p>
          </p:txBody>
        </p:sp>
      </p:grpSp>
    </p:spTree>
    <p:extLst>
      <p:ext uri="{BB962C8B-B14F-4D97-AF65-F5344CB8AC3E}">
        <p14:creationId xmlns:p14="http://schemas.microsoft.com/office/powerpoint/2010/main" val="1864903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417984"/>
          </a:xfrm>
        </p:spPr>
        <p:txBody>
          <a:bodyPr/>
          <a:lstStyle/>
          <a:p>
            <a:pPr marL="0" indent="0">
              <a:buNone/>
            </a:pPr>
            <a:r>
              <a:rPr lang="en-US" altLang="zh-CN" sz="2000" dirty="0" smtClean="0">
                <a:latin typeface="宋体" panose="02010600030101010101" pitchFamily="2" charset="-122"/>
                <a:ea typeface="宋体" panose="02010600030101010101" pitchFamily="2" charset="-122"/>
              </a:rPr>
              <a:t>2.2 </a:t>
            </a:r>
            <a:r>
              <a:rPr lang="zh-CN" altLang="en-US" sz="2000" dirty="0" smtClean="0">
                <a:latin typeface="宋体" panose="02010600030101010101" pitchFamily="2" charset="-122"/>
                <a:ea typeface="宋体" panose="02010600030101010101" pitchFamily="2" charset="-122"/>
              </a:rPr>
              <a:t>陆地碳循环模型对比计划</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1"/>
          </p:nvPr>
        </p:nvSpPr>
        <p:spPr/>
        <p:txBody>
          <a:bodyPr/>
          <a:lstStyle/>
          <a:p>
            <a:fld id="{57EA92A5-C027-4AA6-B826-350AEA676BBC}" type="slidenum">
              <a:rPr lang="zh-CN" altLang="en-US" smtClean="0"/>
              <a:pPr/>
              <a:t>8</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618714896"/>
              </p:ext>
            </p:extLst>
          </p:nvPr>
        </p:nvGraphicFramePr>
        <p:xfrm>
          <a:off x="-9525" y="1557339"/>
          <a:ext cx="7830144" cy="4679973"/>
        </p:xfrm>
        <a:graphic>
          <a:graphicData uri="http://schemas.openxmlformats.org/drawingml/2006/table">
            <a:tbl>
              <a:tblPr firstRow="1" firstCol="1" bandRow="1">
                <a:tableStyleId>{16D9F66E-5EB9-4882-86FB-DCBF35E3C3E4}</a:tableStyleId>
              </a:tblPr>
              <a:tblGrid>
                <a:gridCol w="1053133">
                  <a:extLst>
                    <a:ext uri="{9D8B030D-6E8A-4147-A177-3AD203B41FA5}">
                      <a16:colId xmlns:a16="http://schemas.microsoft.com/office/drawing/2014/main" val="1452448154"/>
                    </a:ext>
                  </a:extLst>
                </a:gridCol>
                <a:gridCol w="1152128">
                  <a:extLst>
                    <a:ext uri="{9D8B030D-6E8A-4147-A177-3AD203B41FA5}">
                      <a16:colId xmlns:a16="http://schemas.microsoft.com/office/drawing/2014/main" val="2356664300"/>
                    </a:ext>
                  </a:extLst>
                </a:gridCol>
                <a:gridCol w="648072">
                  <a:extLst>
                    <a:ext uri="{9D8B030D-6E8A-4147-A177-3AD203B41FA5}">
                      <a16:colId xmlns:a16="http://schemas.microsoft.com/office/drawing/2014/main" val="745731916"/>
                    </a:ext>
                  </a:extLst>
                </a:gridCol>
                <a:gridCol w="4976811">
                  <a:extLst>
                    <a:ext uri="{9D8B030D-6E8A-4147-A177-3AD203B41FA5}">
                      <a16:colId xmlns:a16="http://schemas.microsoft.com/office/drawing/2014/main" val="3259574021"/>
                    </a:ext>
                  </a:extLst>
                </a:gridCol>
              </a:tblGrid>
              <a:tr h="548368">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研究者</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对比计划</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模型数量</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1945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Kathy</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(1999a, 1999b, 1999c)</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EMDI</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12</a:t>
                      </a:r>
                    </a:p>
                  </a:txBody>
                  <a:tcPr marL="93625" marR="93625" marT="0" marB="0" anchor="ctr"/>
                </a:tc>
                <a:tc>
                  <a:txBody>
                    <a:bodyPr/>
                    <a:lstStyle/>
                    <a:p>
                      <a:pPr marL="0" indent="0" algn="l">
                        <a:spcAft>
                          <a:spcPts val="0"/>
                        </a:spcAft>
                        <a:buFont typeface="+mj-lt"/>
                        <a:buNone/>
                      </a:pP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主要针对</a:t>
                      </a:r>
                      <a:r>
                        <a:rPr lang="en-US" altLang="zh-CN" sz="1600" b="0" dirty="0" smtClean="0">
                          <a:effectLst/>
                          <a:latin typeface="宋体" panose="02010600030101010101" pitchFamily="2" charset="-122"/>
                          <a:ea typeface="宋体" panose="02010600030101010101" pitchFamily="2" charset="-122"/>
                        </a:rPr>
                        <a:t>NPP</a:t>
                      </a:r>
                      <a:r>
                        <a:rPr lang="zh-CN" altLang="en-US" sz="1600" b="0" dirty="0" smtClean="0">
                          <a:effectLst/>
                          <a:latin typeface="宋体" panose="02010600030101010101" pitchFamily="2" charset="-122"/>
                          <a:ea typeface="宋体" panose="02010600030101010101" pitchFamily="2" charset="-122"/>
                        </a:rPr>
                        <a:t>和</a:t>
                      </a:r>
                      <a:r>
                        <a:rPr lang="en-US" altLang="zh-CN" sz="1600" b="0" dirty="0" smtClean="0">
                          <a:effectLst/>
                          <a:latin typeface="宋体" panose="02010600030101010101" pitchFamily="2" charset="-122"/>
                          <a:ea typeface="宋体" panose="02010600030101010101" pitchFamily="2" charset="-122"/>
                        </a:rPr>
                        <a:t>NEP</a:t>
                      </a:r>
                      <a:r>
                        <a:rPr lang="zh-CN" altLang="en-US" sz="1600" b="0" dirty="0" smtClean="0">
                          <a:effectLst/>
                          <a:latin typeface="宋体" panose="02010600030101010101" pitchFamily="2" charset="-122"/>
                          <a:ea typeface="宋体" panose="02010600030101010101" pitchFamily="2" charset="-122"/>
                        </a:rPr>
                        <a:t>开展对比，</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制定了</a:t>
                      </a:r>
                      <a:r>
                        <a:rPr lang="zh-CN" altLang="en-US" sz="1600" b="0" dirty="0" smtClean="0">
                          <a:solidFill>
                            <a:srgbClr val="FF0000"/>
                          </a:solidFill>
                          <a:effectLst/>
                          <a:latin typeface="宋体" panose="02010600030101010101" pitchFamily="2" charset="-122"/>
                          <a:ea typeface="宋体" panose="02010600030101010101" pitchFamily="2" charset="-122"/>
                        </a:rPr>
                        <a:t>标准实验协议</a:t>
                      </a:r>
                      <a:r>
                        <a:rPr lang="zh-CN" altLang="en-US" sz="1600" b="0" dirty="0" smtClean="0">
                          <a:effectLst/>
                          <a:latin typeface="宋体" panose="02010600030101010101" pitchFamily="2" charset="-122"/>
                          <a:ea typeface="宋体" panose="02010600030101010101" pitchFamily="2" charset="-122"/>
                        </a:rPr>
                        <a:t>，像模式组统一提供输入数据集。模式组按照标准实验协议模拟运算，并将结果提交给</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研究组，最后</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研究组对模拟结果进行统计学和可视化对比分析。</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62314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De </a:t>
                      </a:r>
                      <a:r>
                        <a:rPr lang="en-US" altLang="zh-CN" sz="1200" b="0" dirty="0" err="1" smtClean="0">
                          <a:effectLst/>
                          <a:latin typeface="宋体" panose="02010600030101010101" pitchFamily="2" charset="-122"/>
                          <a:ea typeface="宋体" panose="02010600030101010101" pitchFamily="2" charset="-122"/>
                        </a:rPr>
                        <a:t>Gonçalves</a:t>
                      </a:r>
                      <a:endParaRPr lang="en-US" altLang="zh-CN" sz="1200" b="0" dirty="0" smtClean="0">
                        <a:effectLst/>
                        <a:latin typeface="宋体" panose="02010600030101010101" pitchFamily="2" charset="-122"/>
                        <a:ea typeface="宋体" panose="02010600030101010101" pitchFamily="2"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(2013)</a:t>
                      </a:r>
                      <a:endParaRPr lang="zh-CN" altLang="zh-CN" sz="12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LBA-DMIP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23</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研究了亚马逊盆地的能量、水、碳循环过程，</a:t>
                      </a:r>
                      <a:endParaRPr lang="en-US" altLang="zh-CN" sz="1600" b="0" dirty="0" smtClean="0">
                        <a:effectLst/>
                        <a:latin typeface="宋体" panose="02010600030101010101" pitchFamily="2" charset="-122"/>
                        <a:ea typeface="宋体" panose="02010600030101010101" pitchFamily="2" charset="-122"/>
                      </a:endParaRPr>
                    </a:p>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第一阶段在</a:t>
                      </a:r>
                      <a:r>
                        <a:rPr lang="en-US" altLang="zh-CN" sz="1600" b="0" dirty="0" smtClean="0">
                          <a:effectLst/>
                          <a:latin typeface="宋体" panose="02010600030101010101" pitchFamily="2" charset="-122"/>
                          <a:ea typeface="宋体" panose="02010600030101010101" pitchFamily="2" charset="-122"/>
                        </a:rPr>
                        <a:t>8</a:t>
                      </a:r>
                      <a:r>
                        <a:rPr lang="zh-CN" altLang="en-US" sz="1600" b="0" dirty="0" smtClean="0">
                          <a:effectLst/>
                          <a:latin typeface="宋体" panose="02010600030101010101" pitchFamily="2" charset="-122"/>
                          <a:ea typeface="宋体" panose="02010600030101010101" pitchFamily="2" charset="-122"/>
                        </a:rPr>
                        <a:t>个站点，第二阶段在网格点上模拟。</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r h="5978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err="1" smtClean="0">
                          <a:effectLst/>
                          <a:latin typeface="宋体" panose="02010600030101010101" pitchFamily="2" charset="-122"/>
                          <a:ea typeface="宋体" panose="02010600030101010101" pitchFamily="2" charset="-122"/>
                        </a:rPr>
                        <a:t>Bondeau</a:t>
                      </a:r>
                      <a:r>
                        <a:rPr lang="en-US" altLang="zh-CN" sz="12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(1999)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GAIM</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17</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提供了公共的遥感、植被、气象数据，使用统一的数据处理分析工具保证对比的公平性。</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01137924"/>
                  </a:ext>
                </a:extLst>
              </a:tr>
              <a:tr h="4778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Jones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(2016)</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a:t>
                      </a:r>
                      <a:r>
                        <a:rPr lang="en-US" altLang="zh-CN" sz="1600" b="0" baseline="30000" dirty="0" smtClean="0">
                          <a:effectLst/>
                          <a:latin typeface="宋体" panose="02010600030101010101" pitchFamily="2" charset="-122"/>
                          <a:ea typeface="宋体" panose="02010600030101010101" pitchFamily="2" charset="-122"/>
                        </a:rPr>
                        <a:t>4</a:t>
                      </a:r>
                      <a:r>
                        <a:rPr lang="en-US" altLang="zh-CN" sz="1600" b="0" dirty="0" smtClean="0">
                          <a:effectLst/>
                          <a:latin typeface="宋体" panose="02010600030101010101" pitchFamily="2" charset="-122"/>
                          <a:ea typeface="宋体" panose="02010600030101010101" pitchFamily="2" charset="-122"/>
                        </a:rPr>
                        <a:t>MIP</a:t>
                      </a:r>
                    </a:p>
                  </a:txBody>
                  <a:tcPr marL="93625" marR="93625" marT="0" marB="0" anchor="ctr"/>
                </a:tc>
                <a:tc>
                  <a:txBody>
                    <a:bodyPr/>
                    <a:lstStyle/>
                    <a:p>
                      <a:pPr algn="ctr">
                        <a:spcAft>
                          <a:spcPts val="0"/>
                        </a:spcAft>
                      </a:pP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通过陆地碳循环模型和气候系统模式的耦合，研究陆地碳循环对未来气候和</a:t>
                      </a:r>
                      <a:r>
                        <a:rPr lang="en-US" altLang="zh-CN" sz="1600" b="0" dirty="0" smtClean="0">
                          <a:effectLst/>
                          <a:latin typeface="宋体" panose="02010600030101010101" pitchFamily="2" charset="-122"/>
                          <a:ea typeface="宋体" panose="02010600030101010101" pitchFamily="2" charset="-122"/>
                        </a:rPr>
                        <a:t>CO</a:t>
                      </a:r>
                      <a:r>
                        <a:rPr lang="en-US" altLang="zh-CN" sz="1600" b="0" baseline="-25000" dirty="0" smtClean="0">
                          <a:effectLst/>
                          <a:latin typeface="宋体" panose="02010600030101010101" pitchFamily="2" charset="-122"/>
                          <a:ea typeface="宋体" panose="02010600030101010101" pitchFamily="2" charset="-122"/>
                        </a:rPr>
                        <a:t>2</a:t>
                      </a:r>
                      <a:r>
                        <a:rPr lang="zh-CN" altLang="en-US" sz="1600" b="0" dirty="0" smtClean="0">
                          <a:effectLst/>
                          <a:latin typeface="宋体" panose="02010600030101010101" pitchFamily="2" charset="-122"/>
                          <a:ea typeface="宋体" panose="02010600030101010101" pitchFamily="2" charset="-122"/>
                        </a:rPr>
                        <a:t>浓度变化的响应。</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577104258"/>
                  </a:ext>
                </a:extLst>
              </a:tr>
              <a:tr h="4819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err="1" smtClean="0">
                          <a:effectLst/>
                          <a:latin typeface="宋体" panose="02010600030101010101" pitchFamily="2" charset="-122"/>
                          <a:ea typeface="宋体" panose="02010600030101010101" pitchFamily="2" charset="-122"/>
                        </a:rPr>
                        <a:t>Heimann</a:t>
                      </a:r>
                      <a:r>
                        <a:rPr lang="en-US" altLang="zh-CN" sz="12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(2001)</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CCMLP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4</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研究陆地碳循环模型对</a:t>
                      </a:r>
                      <a:r>
                        <a:rPr lang="en-US" altLang="zh-CN" sz="1600" b="0" dirty="0" smtClean="0">
                          <a:effectLst/>
                          <a:latin typeface="宋体" panose="02010600030101010101" pitchFamily="2" charset="-122"/>
                          <a:ea typeface="宋体" panose="02010600030101010101" pitchFamily="2" charset="-122"/>
                        </a:rPr>
                        <a:t>CO</a:t>
                      </a:r>
                      <a:r>
                        <a:rPr lang="en-US" altLang="zh-CN" sz="1600" b="0" baseline="-25000" dirty="0" smtClean="0">
                          <a:effectLst/>
                          <a:latin typeface="宋体" panose="02010600030101010101" pitchFamily="2" charset="-122"/>
                          <a:ea typeface="宋体" panose="02010600030101010101" pitchFamily="2" charset="-122"/>
                        </a:rPr>
                        <a:t>2</a:t>
                      </a:r>
                      <a:r>
                        <a:rPr lang="zh-CN" altLang="en-US" sz="1600" b="0" baseline="0" dirty="0" smtClean="0">
                          <a:effectLst/>
                          <a:latin typeface="宋体" panose="02010600030101010101" pitchFamily="2" charset="-122"/>
                          <a:ea typeface="宋体" panose="02010600030101010101" pitchFamily="2" charset="-122"/>
                        </a:rPr>
                        <a:t>、</a:t>
                      </a:r>
                      <a:r>
                        <a:rPr lang="zh-CN" altLang="en-US" sz="1600" b="0" dirty="0" smtClean="0">
                          <a:effectLst/>
                          <a:latin typeface="宋体" panose="02010600030101010101" pitchFamily="2" charset="-122"/>
                          <a:ea typeface="宋体" panose="02010600030101010101" pitchFamily="2" charset="-122"/>
                        </a:rPr>
                        <a:t>气候以及土地利用变化的响应。</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073054244"/>
                  </a:ext>
                </a:extLst>
              </a:tr>
              <a:tr h="7160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Hoffman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C-LAMP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3</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通过陆地碳循环模型与大气环流模式的耦合，对比</a:t>
                      </a:r>
                      <a:r>
                        <a:rPr lang="en-US" altLang="zh-CN" sz="1600" b="0" dirty="0" smtClean="0">
                          <a:effectLst/>
                          <a:latin typeface="宋体" panose="02010600030101010101" pitchFamily="2" charset="-122"/>
                          <a:ea typeface="宋体" panose="02010600030101010101" pitchFamily="2" charset="-122"/>
                        </a:rPr>
                        <a:t>CASA</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IBIS</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CN</a:t>
                      </a:r>
                      <a:r>
                        <a:rPr lang="zh-CN" altLang="en-US" sz="1600" b="0" dirty="0" smtClean="0">
                          <a:effectLst/>
                          <a:latin typeface="宋体" panose="02010600030101010101" pitchFamily="2" charset="-122"/>
                          <a:ea typeface="宋体" panose="02010600030101010101" pitchFamily="2" charset="-122"/>
                        </a:rPr>
                        <a:t>三个模型的</a:t>
                      </a:r>
                      <a:r>
                        <a:rPr lang="en-US" altLang="zh-CN" sz="1600" b="0" dirty="0" smtClean="0">
                          <a:effectLst/>
                          <a:latin typeface="宋体" panose="02010600030101010101" pitchFamily="2" charset="-122"/>
                          <a:ea typeface="宋体" panose="02010600030101010101" pitchFamily="2" charset="-122"/>
                        </a:rPr>
                        <a:t>LAI</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NPP</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NEE</a:t>
                      </a:r>
                      <a:r>
                        <a:rPr lang="zh-CN" altLang="en-US" sz="1600" b="0" dirty="0" smtClean="0">
                          <a:effectLst/>
                          <a:latin typeface="宋体" panose="02010600030101010101" pitchFamily="2" charset="-122"/>
                          <a:ea typeface="宋体" panose="02010600030101010101" pitchFamily="2" charset="-122"/>
                        </a:rPr>
                        <a:t>等通量要素。</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658860772"/>
                  </a:ext>
                </a:extLst>
              </a:tr>
            </a:tbl>
          </a:graphicData>
        </a:graphic>
      </p:graphicFrame>
      <p:sp>
        <p:nvSpPr>
          <p:cNvPr id="3" name="圆角矩形 2"/>
          <p:cNvSpPr/>
          <p:nvPr/>
        </p:nvSpPr>
        <p:spPr>
          <a:xfrm>
            <a:off x="8100392" y="2132856"/>
            <a:ext cx="2498898" cy="13681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14122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2.3 </a:t>
            </a:r>
            <a:r>
              <a:rPr lang="zh-CN" altLang="en-US" sz="2000" dirty="0" smtClean="0">
                <a:latin typeface="宋体" panose="02010600030101010101" pitchFamily="2" charset="-122"/>
                <a:ea typeface="宋体" panose="02010600030101010101" pitchFamily="2" charset="-122"/>
              </a:rPr>
              <a:t>陆地碳循环模型对比工具</a:t>
            </a:r>
            <a:endParaRPr lang="en-US" altLang="zh-CN" sz="2000" dirty="0">
              <a:solidFill>
                <a:srgbClr val="FF0000"/>
              </a:solidFill>
              <a:latin typeface="宋体" panose="02010600030101010101" pitchFamily="2" charset="-122"/>
              <a:ea typeface="宋体" panose="0201060003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2745517817"/>
              </p:ext>
            </p:extLst>
          </p:nvPr>
        </p:nvGraphicFramePr>
        <p:xfrm>
          <a:off x="323528" y="1556792"/>
          <a:ext cx="7848872" cy="3598937"/>
        </p:xfrm>
        <a:graphic>
          <a:graphicData uri="http://schemas.openxmlformats.org/drawingml/2006/table">
            <a:tbl>
              <a:tblPr firstRow="1" firstCol="1" bandRow="1">
                <a:tableStyleId>{16D9F66E-5EB9-4882-86FB-DCBF35E3C3E4}</a:tableStyleId>
              </a:tblPr>
              <a:tblGrid>
                <a:gridCol w="1512336">
                  <a:extLst>
                    <a:ext uri="{9D8B030D-6E8A-4147-A177-3AD203B41FA5}">
                      <a16:colId xmlns:a16="http://schemas.microsoft.com/office/drawing/2014/main" val="2356664300"/>
                    </a:ext>
                  </a:extLst>
                </a:gridCol>
                <a:gridCol w="935936">
                  <a:extLst>
                    <a:ext uri="{9D8B030D-6E8A-4147-A177-3AD203B41FA5}">
                      <a16:colId xmlns:a16="http://schemas.microsoft.com/office/drawing/2014/main" val="2878225276"/>
                    </a:ext>
                  </a:extLst>
                </a:gridCol>
                <a:gridCol w="5400600">
                  <a:extLst>
                    <a:ext uri="{9D8B030D-6E8A-4147-A177-3AD203B41FA5}">
                      <a16:colId xmlns:a16="http://schemas.microsoft.com/office/drawing/2014/main" val="3259574021"/>
                    </a:ext>
                  </a:extLst>
                </a:gridCol>
              </a:tblGrid>
              <a:tr h="859682">
                <a:tc>
                  <a:txBody>
                    <a:bodyPr/>
                    <a:lstStyle/>
                    <a:p>
                      <a:pPr algn="ctr">
                        <a:spcAft>
                          <a:spcPts val="0"/>
                        </a:spcAft>
                      </a:pPr>
                      <a:r>
                        <a:rPr lang="zh-CN" altLang="en-US" sz="1600" dirty="0" smtClean="0">
                          <a:effectLst/>
                          <a:latin typeface="宋体" panose="02010600030101010101" pitchFamily="2" charset="-122"/>
                          <a:ea typeface="宋体" panose="02010600030101010101" pitchFamily="2" charset="-122"/>
                        </a:rPr>
                        <a:t>研究者</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机构</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804614">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Hoffman</a:t>
                      </a:r>
                    </a:p>
                    <a:p>
                      <a:pPr algn="ctr">
                        <a:spcAft>
                          <a:spcPts val="0"/>
                        </a:spcAft>
                      </a:pPr>
                      <a:r>
                        <a:rPr lang="en-US" altLang="zh-CN" sz="1600" b="0" dirty="0" smtClean="0">
                          <a:effectLst/>
                          <a:latin typeface="宋体" panose="02010600030101010101" pitchFamily="2" charset="-122"/>
                          <a:ea typeface="宋体" panose="02010600030101010101" pitchFamily="2" charset="-122"/>
                        </a:rPr>
                        <a:t>(2007, 2008)</a:t>
                      </a:r>
                    </a:p>
                    <a:p>
                      <a:pPr algn="ctr">
                        <a:spcAft>
                          <a:spcPts val="0"/>
                        </a:spcAft>
                      </a:pP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en-US" altLang="zh-CN" sz="1600" b="0" dirty="0" err="1" smtClean="0">
                          <a:effectLst/>
                          <a:latin typeface="宋体" panose="02010600030101010101" pitchFamily="2" charset="-122"/>
                          <a:ea typeface="宋体" panose="02010600030101010101" pitchFamily="2" charset="-122"/>
                        </a:rPr>
                        <a:t>Randerson</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en-US" altLang="zh-CN" sz="16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ILAMB</a:t>
                      </a:r>
                    </a:p>
                  </a:txBody>
                  <a:tcPr marL="93625" marR="93625" marT="0" marB="0" anchor="ctr"/>
                </a:tc>
                <a:tc>
                  <a:txBody>
                    <a:bodyPr/>
                    <a:lstStyle/>
                    <a:p>
                      <a:pPr mar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国际土地模型基准开发了一套模型评价分析工具，并将其发布为开源的</a:t>
                      </a:r>
                      <a:r>
                        <a:rPr lang="en-US" altLang="zh-CN" sz="1600" b="0" dirty="0" smtClean="0">
                          <a:solidFill>
                            <a:srgbClr val="FF0000"/>
                          </a:solidFill>
                          <a:effectLst/>
                          <a:latin typeface="宋体" panose="02010600030101010101" pitchFamily="2" charset="-122"/>
                          <a:ea typeface="宋体" panose="02010600030101010101" pitchFamily="2" charset="-122"/>
                        </a:rPr>
                        <a:t>python</a:t>
                      </a:r>
                      <a:r>
                        <a:rPr lang="zh-CN" altLang="en-US" sz="1600" b="0" dirty="0" smtClean="0">
                          <a:solidFill>
                            <a:srgbClr val="FF0000"/>
                          </a:solidFill>
                          <a:effectLst/>
                          <a:latin typeface="宋体" panose="02010600030101010101" pitchFamily="2" charset="-122"/>
                          <a:ea typeface="宋体" panose="02010600030101010101" pitchFamily="2" charset="-122"/>
                        </a:rPr>
                        <a:t>软件包</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ILAMB</a:t>
                      </a:r>
                      <a:r>
                        <a:rPr lang="zh-CN" altLang="en-US" sz="1600" b="0" dirty="0" smtClean="0">
                          <a:effectLst/>
                          <a:latin typeface="宋体" panose="02010600030101010101" pitchFamily="2" charset="-122"/>
                          <a:ea typeface="宋体" panose="02010600030101010101" pitchFamily="2" charset="-122"/>
                        </a:rPr>
                        <a:t>对陆地碳循环模型的模拟结果进行</a:t>
                      </a:r>
                      <a:r>
                        <a:rPr lang="zh-CN" altLang="en-US" sz="1600" b="0" dirty="0" smtClean="0">
                          <a:solidFill>
                            <a:srgbClr val="FF0000"/>
                          </a:solidFill>
                          <a:effectLst/>
                          <a:latin typeface="宋体" panose="02010600030101010101" pitchFamily="2" charset="-122"/>
                          <a:ea typeface="宋体" panose="02010600030101010101" pitchFamily="2" charset="-122"/>
                        </a:rPr>
                        <a:t>统计学分析和可视化制图</a:t>
                      </a:r>
                      <a:r>
                        <a:rPr lang="zh-CN" altLang="en-US" sz="1600" b="0" dirty="0" smtClean="0">
                          <a:effectLst/>
                          <a:latin typeface="宋体" panose="02010600030101010101" pitchFamily="2" charset="-122"/>
                          <a:ea typeface="宋体" panose="02010600030101010101" pitchFamily="2" charset="-122"/>
                        </a:rPr>
                        <a:t>。统计学指标包括时间和空间上的均值、误差、均方根误差、年际变率、相关性分析等，可视化图表包括泰勒图、折线图、专题地图等。</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934641">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Kim</a:t>
                      </a:r>
                    </a:p>
                    <a:p>
                      <a:pPr algn="ctr">
                        <a:spcAft>
                          <a:spcPts val="0"/>
                        </a:spcAft>
                      </a:pPr>
                      <a:r>
                        <a:rPr lang="en-US" altLang="zh-CN" sz="1600" b="0" dirty="0" smtClean="0">
                          <a:effectLst/>
                          <a:latin typeface="宋体" panose="02010600030101010101" pitchFamily="2" charset="-122"/>
                          <a:ea typeface="宋体" panose="02010600030101010101" pitchFamily="2" charset="-122"/>
                        </a:rPr>
                        <a:t>(2013, 2014)</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RCMES</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区域气候评估系统开发了一系列模型对比软件资源，并将其发布为开源的</a:t>
                      </a:r>
                      <a:r>
                        <a:rPr lang="en-US" altLang="zh-CN" sz="1600" b="0" dirty="0" err="1" smtClean="0">
                          <a:solidFill>
                            <a:srgbClr val="FF0000"/>
                          </a:solidFill>
                          <a:effectLst/>
                          <a:latin typeface="宋体" panose="02010600030101010101" pitchFamily="2" charset="-122"/>
                          <a:ea typeface="宋体" panose="02010600030101010101" pitchFamily="2" charset="-122"/>
                        </a:rPr>
                        <a:t>conda</a:t>
                      </a:r>
                      <a:r>
                        <a:rPr lang="zh-CN" altLang="en-US" sz="1600" b="0" dirty="0" smtClean="0">
                          <a:solidFill>
                            <a:srgbClr val="FF0000"/>
                          </a:solidFill>
                          <a:effectLst/>
                          <a:latin typeface="宋体" panose="02010600030101010101" pitchFamily="2" charset="-122"/>
                          <a:ea typeface="宋体" panose="02010600030101010101" pitchFamily="2" charset="-122"/>
                        </a:rPr>
                        <a:t>软件包</a:t>
                      </a:r>
                      <a:r>
                        <a:rPr lang="zh-CN" altLang="en-US" sz="1600" b="0" dirty="0" smtClean="0">
                          <a:effectLst/>
                          <a:latin typeface="宋体" panose="02010600030101010101" pitchFamily="2" charset="-122"/>
                          <a:ea typeface="宋体" panose="02010600030101010101" pitchFamily="2" charset="-122"/>
                        </a:rPr>
                        <a:t>，同时还提供</a:t>
                      </a:r>
                      <a:r>
                        <a:rPr lang="zh-CN" altLang="en-US" sz="1600" b="0" dirty="0" smtClean="0">
                          <a:solidFill>
                            <a:srgbClr val="FF0000"/>
                          </a:solidFill>
                          <a:effectLst/>
                          <a:latin typeface="宋体" panose="02010600030101010101" pitchFamily="2" charset="-122"/>
                          <a:ea typeface="宋体" panose="02010600030101010101" pitchFamily="2" charset="-122"/>
                        </a:rPr>
                        <a:t>虚拟机软件镜像环境</a:t>
                      </a:r>
                      <a:r>
                        <a:rPr lang="zh-CN" altLang="en-US" sz="1600" b="0" dirty="0" smtClean="0">
                          <a:effectLst/>
                          <a:latin typeface="宋体" panose="02010600030101010101" pitchFamily="2" charset="-122"/>
                          <a:ea typeface="宋体" panose="02010600030101010101" pitchFamily="2" charset="-122"/>
                        </a:rPr>
                        <a:t>，进一步降低了模型对比分析的难度。</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bl>
          </a:graphicData>
        </a:graphic>
      </p:graphicFrame>
      <p:sp>
        <p:nvSpPr>
          <p:cNvPr id="3" name="灯片编号占位符 2"/>
          <p:cNvSpPr>
            <a:spLocks noGrp="1"/>
          </p:cNvSpPr>
          <p:nvPr>
            <p:ph type="sldNum" sz="quarter" idx="11"/>
          </p:nvPr>
        </p:nvSpPr>
        <p:spPr/>
        <p:txBody>
          <a:bodyPr/>
          <a:lstStyle/>
          <a:p>
            <a:fld id="{57EA92A5-C027-4AA6-B826-350AEA676BBC}" type="slidenum">
              <a:rPr lang="zh-CN" altLang="en-US" smtClean="0"/>
              <a:pPr/>
              <a:t>9</a:t>
            </a:fld>
            <a:endParaRPr lang="zh-CN" altLang="en-US"/>
          </a:p>
        </p:txBody>
      </p:sp>
    </p:spTree>
    <p:extLst>
      <p:ext uri="{BB962C8B-B14F-4D97-AF65-F5344CB8AC3E}">
        <p14:creationId xmlns:p14="http://schemas.microsoft.com/office/powerpoint/2010/main" val="406383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主题1">
  <a:themeElements>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fontScheme name="Office 主题">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Office 主题 2">
        <a:dk1>
          <a:srgbClr val="006666"/>
        </a:dk1>
        <a:lt1>
          <a:srgbClr val="FFFFFF"/>
        </a:lt1>
        <a:dk2>
          <a:srgbClr val="003366"/>
        </a:dk2>
        <a:lt2>
          <a:srgbClr val="C0C0C0"/>
        </a:lt2>
        <a:accent1>
          <a:srgbClr val="54AA36"/>
        </a:accent1>
        <a:accent2>
          <a:srgbClr val="D4BA3A"/>
        </a:accent2>
        <a:accent3>
          <a:srgbClr val="FFFFFF"/>
        </a:accent3>
        <a:accent4>
          <a:srgbClr val="005656"/>
        </a:accent4>
        <a:accent5>
          <a:srgbClr val="B3D2AE"/>
        </a:accent5>
        <a:accent6>
          <a:srgbClr val="C0A834"/>
        </a:accent6>
        <a:hlink>
          <a:srgbClr val="21B7A9"/>
        </a:hlink>
        <a:folHlink>
          <a:srgbClr val="BAC4A0"/>
        </a:folHlink>
      </a:clrScheme>
      <a:clrMap bg1="lt1" tx1="dk1" bg2="lt2" tx2="dk2" accent1="accent1" accent2="accent2" accent3="accent3" accent4="accent4" accent5="accent5" accent6="accent6" hlink="hlink" folHlink="folHlink"/>
    </a:extraClrScheme>
    <a:extraClrScheme>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13927</TotalTime>
  <Words>3720</Words>
  <Application>Microsoft Office PowerPoint</Application>
  <PresentationFormat>全屏显示(4:3)</PresentationFormat>
  <Paragraphs>606</Paragraphs>
  <Slides>51</Slides>
  <Notes>46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51</vt:i4>
      </vt:variant>
    </vt:vector>
  </HeadingPairs>
  <TitlesOfParts>
    <vt:vector size="61" baseType="lpstr">
      <vt:lpstr>黑体</vt:lpstr>
      <vt:lpstr>宋体</vt:lpstr>
      <vt:lpstr>微软雅黑</vt:lpstr>
      <vt:lpstr>Arial</vt:lpstr>
      <vt:lpstr>Broadway</vt:lpstr>
      <vt:lpstr>Calibri</vt:lpstr>
      <vt:lpstr>Times New Roman</vt:lpstr>
      <vt:lpstr>Verdana</vt:lpstr>
      <vt:lpstr>Wingdings</vt:lpstr>
      <vt:lpstr>主题1</vt:lpstr>
      <vt:lpstr>PowerPoint 演示文稿</vt:lpstr>
      <vt:lpstr>目录</vt:lpstr>
      <vt:lpstr>1 研究背景和研究意义</vt:lpstr>
      <vt:lpstr>1 研究背景和研究意义</vt:lpstr>
      <vt:lpstr>1 研究背景和研究意义</vt:lpstr>
      <vt:lpstr>目录</vt:lpstr>
      <vt:lpstr>2 国内外研究现状</vt:lpstr>
      <vt:lpstr>2 国内外研究现状</vt:lpstr>
      <vt:lpstr>2 国内外研究现状</vt:lpstr>
      <vt:lpstr>2 国内外研究现状</vt:lpstr>
      <vt:lpstr>目录</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XGE</dc:creator>
  <cp:lastModifiedBy>shen chaoran</cp:lastModifiedBy>
  <cp:revision>1072</cp:revision>
  <dcterms:created xsi:type="dcterms:W3CDTF">2015-01-29T11:37:37Z</dcterms:created>
  <dcterms:modified xsi:type="dcterms:W3CDTF">2019-05-19T15:04:21Z</dcterms:modified>
</cp:coreProperties>
</file>